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5" r:id="rId4"/>
    <p:sldId id="276" r:id="rId5"/>
    <p:sldId id="279" r:id="rId6"/>
    <p:sldId id="277" r:id="rId7"/>
    <p:sldId id="278" r:id="rId8"/>
    <p:sldId id="286" r:id="rId9"/>
    <p:sldId id="287" r:id="rId10"/>
    <p:sldId id="284" r:id="rId11"/>
    <p:sldId id="257" r:id="rId12"/>
    <p:sldId id="259" r:id="rId13"/>
    <p:sldId id="260" r:id="rId14"/>
    <p:sldId id="268" r:id="rId15"/>
    <p:sldId id="269" r:id="rId16"/>
    <p:sldId id="270" r:id="rId17"/>
    <p:sldId id="265" r:id="rId18"/>
    <p:sldId id="264" r:id="rId19"/>
    <p:sldId id="271" r:id="rId20"/>
    <p:sldId id="272" r:id="rId21"/>
    <p:sldId id="281" r:id="rId22"/>
    <p:sldId id="282" r:id="rId23"/>
    <p:sldId id="283" r:id="rId24"/>
    <p:sldId id="263" r:id="rId25"/>
    <p:sldId id="273"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5721C69-4B3B-40C3-8027-71886D470E4A}" type="datetimeFigureOut">
              <a:rPr lang="ru-RU" smtClean="0"/>
              <a:pPr/>
              <a:t>23.09.2013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71FE015-39FC-4119-AB94-7C143FA91C6C}"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5721C69-4B3B-40C3-8027-71886D470E4A}" type="datetimeFigureOut">
              <a:rPr lang="ru-RU" smtClean="0"/>
              <a:pPr/>
              <a:t>23.09.2013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71FE015-39FC-4119-AB94-7C143FA91C6C}"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5721C69-4B3B-40C3-8027-71886D470E4A}" type="datetimeFigureOut">
              <a:rPr lang="ru-RU" smtClean="0"/>
              <a:pPr/>
              <a:t>23.09.2013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71FE015-39FC-4119-AB94-7C143FA91C6C}"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5721C69-4B3B-40C3-8027-71886D470E4A}" type="datetimeFigureOut">
              <a:rPr lang="ru-RU" smtClean="0"/>
              <a:pPr/>
              <a:t>23.09.2013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71FE015-39FC-4119-AB94-7C143FA91C6C}"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5721C69-4B3B-40C3-8027-71886D470E4A}" type="datetimeFigureOut">
              <a:rPr lang="ru-RU" smtClean="0"/>
              <a:pPr/>
              <a:t>23.09.2013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71FE015-39FC-4119-AB94-7C143FA91C6C}"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5721C69-4B3B-40C3-8027-71886D470E4A}" type="datetimeFigureOut">
              <a:rPr lang="ru-RU" smtClean="0"/>
              <a:pPr/>
              <a:t>23.09.2013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71FE015-39FC-4119-AB94-7C143FA91C6C}"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5721C69-4B3B-40C3-8027-71886D470E4A}" type="datetimeFigureOut">
              <a:rPr lang="ru-RU" smtClean="0"/>
              <a:pPr/>
              <a:t>23.09.2013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71FE015-39FC-4119-AB94-7C143FA91C6C}"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5721C69-4B3B-40C3-8027-71886D470E4A}" type="datetimeFigureOut">
              <a:rPr lang="ru-RU" smtClean="0"/>
              <a:pPr/>
              <a:t>23.09.2013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71FE015-39FC-4119-AB94-7C143FA91C6C}"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5721C69-4B3B-40C3-8027-71886D470E4A}" type="datetimeFigureOut">
              <a:rPr lang="ru-RU" smtClean="0"/>
              <a:pPr/>
              <a:t>23.09.2013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71FE015-39FC-4119-AB94-7C143FA91C6C}"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5721C69-4B3B-40C3-8027-71886D470E4A}" type="datetimeFigureOut">
              <a:rPr lang="ru-RU" smtClean="0"/>
              <a:pPr/>
              <a:t>23.09.2013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71FE015-39FC-4119-AB94-7C143FA91C6C}"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5721C69-4B3B-40C3-8027-71886D470E4A}" type="datetimeFigureOut">
              <a:rPr lang="ru-RU" smtClean="0"/>
              <a:pPr/>
              <a:t>23.09.2013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71FE015-39FC-4119-AB94-7C143FA91C6C}"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721C69-4B3B-40C3-8027-71886D470E4A}" type="datetimeFigureOut">
              <a:rPr lang="ru-RU" smtClean="0"/>
              <a:pPr/>
              <a:t>23.09.2013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1FE015-39FC-4119-AB94-7C143FA91C6C}"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en.wikipedia.org/wiki/F-Center" TargetMode="External"/><Relationship Id="rId1" Type="http://schemas.openxmlformats.org/officeDocument/2006/relationships/slideLayout" Target="../slideLayouts/slideLayout2.xml"/><Relationship Id="rId6" Type="http://schemas.openxmlformats.org/officeDocument/2006/relationships/image" Target="../media/image16.gif"/><Relationship Id="rId5" Type="http://schemas.openxmlformats.org/officeDocument/2006/relationships/image" Target="../media/image15.jpeg"/><Relationship Id="rId4" Type="http://schemas.openxmlformats.org/officeDocument/2006/relationships/image" Target="../media/image14.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image" Target="../media/image20.png"/></Relationships>
</file>

<file path=ppt/slides/_rels/slide1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 Id="rId5" Type="http://schemas.openxmlformats.org/officeDocument/2006/relationships/image" Target="../media/image25.png"/><Relationship Id="rId4" Type="http://schemas.openxmlformats.org/officeDocument/2006/relationships/image" Target="../media/image24.png"/></Relationships>
</file>

<file path=ppt/slides/_rels/slide16.xml.rels><?xml version="1.0" encoding="UTF-8" standalone="yes"?>
<Relationships xmlns="http://schemas.openxmlformats.org/package/2006/relationships"><Relationship Id="rId8" Type="http://schemas.openxmlformats.org/officeDocument/2006/relationships/image" Target="../media/image32.png"/><Relationship Id="rId13" Type="http://schemas.openxmlformats.org/officeDocument/2006/relationships/image" Target="../media/image37.png"/><Relationship Id="rId3" Type="http://schemas.openxmlformats.org/officeDocument/2006/relationships/image" Target="../media/image27.png"/><Relationship Id="rId7" Type="http://schemas.openxmlformats.org/officeDocument/2006/relationships/image" Target="../media/image31.png"/><Relationship Id="rId12" Type="http://schemas.openxmlformats.org/officeDocument/2006/relationships/image" Target="../media/image36.png"/><Relationship Id="rId2" Type="http://schemas.openxmlformats.org/officeDocument/2006/relationships/image" Target="../media/image26.png"/><Relationship Id="rId1" Type="http://schemas.openxmlformats.org/officeDocument/2006/relationships/slideLayout" Target="../slideLayouts/slideLayout2.xml"/><Relationship Id="rId6" Type="http://schemas.openxmlformats.org/officeDocument/2006/relationships/image" Target="../media/image30.png"/><Relationship Id="rId11" Type="http://schemas.openxmlformats.org/officeDocument/2006/relationships/image" Target="../media/image35.png"/><Relationship Id="rId5" Type="http://schemas.openxmlformats.org/officeDocument/2006/relationships/image" Target="../media/image29.png"/><Relationship Id="rId10" Type="http://schemas.openxmlformats.org/officeDocument/2006/relationships/image" Target="../media/image34.png"/><Relationship Id="rId4" Type="http://schemas.openxmlformats.org/officeDocument/2006/relationships/image" Target="../media/image28.png"/><Relationship Id="rId9" Type="http://schemas.openxmlformats.org/officeDocument/2006/relationships/image" Target="../media/image33.png"/><Relationship Id="rId14" Type="http://schemas.openxmlformats.org/officeDocument/2006/relationships/image" Target="../media/image38.png"/></Relationships>
</file>

<file path=ppt/slides/_rels/slide17.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2.xml"/><Relationship Id="rId4" Type="http://schemas.openxmlformats.org/officeDocument/2006/relationships/image" Target="../media/image41.png"/></Relationships>
</file>

<file path=ppt/slides/_rels/slide18.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44.png"/><Relationship Id="rId1" Type="http://schemas.openxmlformats.org/officeDocument/2006/relationships/slideLayout" Target="../slideLayouts/slideLayout2.xml"/><Relationship Id="rId5" Type="http://schemas.openxmlformats.org/officeDocument/2006/relationships/image" Target="../media/image47.png"/><Relationship Id="rId4" Type="http://schemas.openxmlformats.org/officeDocument/2006/relationships/image" Target="../media/image4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8" Type="http://schemas.openxmlformats.org/officeDocument/2006/relationships/image" Target="../media/image12.gif"/><Relationship Id="rId3" Type="http://schemas.openxmlformats.org/officeDocument/2006/relationships/image" Target="../media/image7.gif"/><Relationship Id="rId7" Type="http://schemas.openxmlformats.org/officeDocument/2006/relationships/image" Target="../media/image11.gif"/><Relationship Id="rId2" Type="http://schemas.openxmlformats.org/officeDocument/2006/relationships/image" Target="../media/image6.gif"/><Relationship Id="rId1" Type="http://schemas.openxmlformats.org/officeDocument/2006/relationships/slideLayout" Target="../slideLayouts/slideLayout2.xml"/><Relationship Id="rId6" Type="http://schemas.openxmlformats.org/officeDocument/2006/relationships/image" Target="../media/image10.gif"/><Relationship Id="rId5" Type="http://schemas.openxmlformats.org/officeDocument/2006/relationships/image" Target="../media/image9.gif"/><Relationship Id="rId4" Type="http://schemas.openxmlformats.org/officeDocument/2006/relationships/image" Target="../media/image8.gif"/></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57224" y="1357298"/>
            <a:ext cx="7600976" cy="1643074"/>
          </a:xfrm>
        </p:spPr>
        <p:txBody>
          <a:bodyPr>
            <a:noAutofit/>
          </a:bodyPr>
          <a:lstStyle/>
          <a:p>
            <a:r>
              <a:rPr lang="kk-KZ" sz="2000" dirty="0"/>
              <a:t>Әл-Фараби атындағы Қазақ Ұлттық университеті</a:t>
            </a:r>
            <a:r>
              <a:rPr lang="ru-RU" sz="2000" dirty="0"/>
              <a:t/>
            </a:r>
            <a:br>
              <a:rPr lang="ru-RU" sz="2000" dirty="0"/>
            </a:br>
            <a:r>
              <a:rPr lang="ru-RU" sz="2000" dirty="0"/>
              <a:t>Факультет:  </a:t>
            </a:r>
            <a:r>
              <a:rPr lang="kk-KZ" sz="2000" dirty="0"/>
              <a:t>физика-техникалық</a:t>
            </a:r>
            <a:r>
              <a:rPr lang="ru-RU" sz="2000" dirty="0"/>
              <a:t/>
            </a:r>
            <a:br>
              <a:rPr lang="ru-RU" sz="2000" dirty="0"/>
            </a:br>
            <a:r>
              <a:rPr lang="kk-KZ" sz="2000" dirty="0"/>
              <a:t>Қатты дене және бейсызық физика кафедрасы</a:t>
            </a:r>
            <a:r>
              <a:rPr lang="ru-RU" sz="2000" dirty="0"/>
              <a:t/>
            </a:r>
            <a:br>
              <a:rPr lang="ru-RU" sz="2000" dirty="0"/>
            </a:br>
            <a:r>
              <a:rPr lang="ru-RU" sz="2000" dirty="0"/>
              <a:t/>
            </a:r>
            <a:br>
              <a:rPr lang="ru-RU" sz="2000" dirty="0"/>
            </a:br>
            <a:endParaRPr lang="ru-RU" sz="2000" dirty="0"/>
          </a:p>
        </p:txBody>
      </p:sp>
      <p:sp>
        <p:nvSpPr>
          <p:cNvPr id="3" name="Подзаголовок 2"/>
          <p:cNvSpPr>
            <a:spLocks noGrp="1"/>
          </p:cNvSpPr>
          <p:nvPr>
            <p:ph type="subTitle" idx="1"/>
          </p:nvPr>
        </p:nvSpPr>
        <p:spPr>
          <a:xfrm>
            <a:off x="1571604" y="3214686"/>
            <a:ext cx="6400800" cy="1752600"/>
          </a:xfrm>
        </p:spPr>
        <p:txBody>
          <a:bodyPr>
            <a:noAutofit/>
          </a:bodyPr>
          <a:lstStyle/>
          <a:p>
            <a:r>
              <a:rPr lang="kk-KZ" sz="2800" b="1" dirty="0" smtClean="0">
                <a:solidFill>
                  <a:srgbClr val="FF0000"/>
                </a:solidFill>
              </a:rPr>
              <a:t>Иондаушы сәулелердің түрлері. Радиациялық ақаулар</a:t>
            </a:r>
            <a:endParaRPr lang="en-US" sz="2800" b="1" dirty="0" smtClean="0">
              <a:solidFill>
                <a:srgbClr val="FF0000"/>
              </a:solidFill>
            </a:endParaRPr>
          </a:p>
          <a:p>
            <a:endParaRPr lang="en-US" sz="2800" b="1" dirty="0">
              <a:solidFill>
                <a:srgbClr val="FF0000"/>
              </a:solidFill>
            </a:endParaRPr>
          </a:p>
          <a:p>
            <a:pPr algn="r"/>
            <a:r>
              <a:rPr lang="kk-KZ" sz="2000" b="1" dirty="0" smtClean="0">
                <a:solidFill>
                  <a:srgbClr val="FF0000"/>
                </a:solidFill>
              </a:rPr>
              <a:t>Мархабаева А.А</a:t>
            </a:r>
            <a:r>
              <a:rPr lang="ru-RU" sz="2800" dirty="0" smtClean="0">
                <a:solidFill>
                  <a:srgbClr val="FF0000"/>
                </a:solidFill>
              </a:rPr>
              <a:t/>
            </a:r>
            <a:br>
              <a:rPr lang="ru-RU" sz="2800" dirty="0" smtClean="0">
                <a:solidFill>
                  <a:srgbClr val="FF0000"/>
                </a:solidFill>
              </a:rPr>
            </a:br>
            <a:endParaRPr lang="ru-RU" sz="2800" dirty="0">
              <a:solidFill>
                <a:srgbClr val="FF0000"/>
              </a:solidFill>
            </a:endParaRPr>
          </a:p>
        </p:txBody>
      </p:sp>
      <p:pic>
        <p:nvPicPr>
          <p:cNvPr id="4" name="Рисунок 3" descr="Описание: 1232"/>
          <p:cNvPicPr/>
          <p:nvPr/>
        </p:nvPicPr>
        <p:blipFill>
          <a:blip r:embed="rId2"/>
          <a:srcRect/>
          <a:stretch>
            <a:fillRect/>
          </a:stretch>
        </p:blipFill>
        <p:spPr bwMode="auto">
          <a:xfrm>
            <a:off x="3929058" y="285728"/>
            <a:ext cx="1143008" cy="107157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642918"/>
            <a:ext cx="3286116" cy="5857916"/>
          </a:xfrm>
        </p:spPr>
        <p:txBody>
          <a:bodyPr>
            <a:noAutofit/>
          </a:bodyPr>
          <a:lstStyle/>
          <a:p>
            <a:pPr algn="just"/>
            <a:r>
              <a:rPr lang="kk-KZ" sz="1600" dirty="0" smtClean="0"/>
              <a:t>Оларды жалпы бояу центрі (центры окраски) деп атайды. Ең алғаш рет бояу центрін сілтілік галоидты кристалдарды зерттей отырып, 193</a:t>
            </a:r>
            <a:r>
              <a:rPr lang="en-US" sz="1600" dirty="0" smtClean="0"/>
              <a:t>3</a:t>
            </a:r>
            <a:r>
              <a:rPr lang="kk-KZ" sz="1600" dirty="0" smtClean="0"/>
              <a:t> ж неміс физигі Р. В. Поль зерттеген болатын. Алынған центрлерді </a:t>
            </a:r>
            <a:r>
              <a:rPr lang="ru-RU" sz="1600" u="sng" dirty="0" smtClean="0">
                <a:hlinkClick r:id="rId2" tooltip="en:F-Center"/>
              </a:rPr>
              <a:t> </a:t>
            </a:r>
            <a:r>
              <a:rPr lang="ru-RU" sz="1600" dirty="0" smtClean="0"/>
              <a:t> </a:t>
            </a:r>
            <a:r>
              <a:rPr lang="kk-KZ" sz="1600" dirty="0" smtClean="0"/>
              <a:t>Ғ – центр (неміс тілінен </a:t>
            </a:r>
            <a:r>
              <a:rPr lang="de-DE" sz="1600" i="1" dirty="0" smtClean="0"/>
              <a:t>Farbe</a:t>
            </a:r>
            <a:r>
              <a:rPr lang="kk-KZ" sz="1600" dirty="0" smtClean="0"/>
              <a:t> — түс, бояу және </a:t>
            </a:r>
            <a:r>
              <a:rPr lang="de-DE" sz="1600" i="1" dirty="0" smtClean="0"/>
              <a:t>Zentrum</a:t>
            </a:r>
            <a:r>
              <a:rPr lang="kk-KZ" sz="1600" dirty="0" smtClean="0"/>
              <a:t> — центр) деп атаған. Зерттеулер нәтижеінде </a:t>
            </a:r>
            <a:r>
              <a:rPr lang="kk-KZ" sz="1600" dirty="0" smtClean="0">
                <a:solidFill>
                  <a:srgbClr val="FF0000"/>
                </a:solidFill>
              </a:rPr>
              <a:t>Ғ – центр </a:t>
            </a:r>
            <a:r>
              <a:rPr lang="kk-KZ" sz="1600" dirty="0" smtClean="0"/>
              <a:t>электронды </a:t>
            </a:r>
            <a:r>
              <a:rPr lang="kk-KZ" sz="1600" dirty="0" smtClean="0"/>
              <a:t>қармап алған галогеннің теріс ионының вакансиясынан тұратыны белгілі болды. </a:t>
            </a:r>
            <a:endParaRPr lang="ru-RU" sz="1600" dirty="0" smtClean="0"/>
          </a:p>
          <a:p>
            <a:pPr algn="just"/>
            <a:endParaRPr lang="ru-RU" sz="1600" dirty="0"/>
          </a:p>
        </p:txBody>
      </p:sp>
      <p:sp>
        <p:nvSpPr>
          <p:cNvPr id="4" name="Заголовок 1"/>
          <p:cNvSpPr>
            <a:spLocks noGrp="1"/>
          </p:cNvSpPr>
          <p:nvPr>
            <p:ph type="title"/>
          </p:nvPr>
        </p:nvSpPr>
        <p:spPr>
          <a:xfrm>
            <a:off x="714348" y="274638"/>
            <a:ext cx="7972452" cy="368280"/>
          </a:xfrm>
        </p:spPr>
        <p:txBody>
          <a:bodyPr>
            <a:normAutofit fontScale="90000"/>
          </a:bodyPr>
          <a:lstStyle/>
          <a:p>
            <a:r>
              <a:rPr lang="en-US" dirty="0" smtClean="0"/>
              <a:t>F –</a:t>
            </a:r>
            <a:r>
              <a:rPr lang="kk-KZ" dirty="0" smtClean="0"/>
              <a:t> </a:t>
            </a:r>
            <a:r>
              <a:rPr lang="kk-KZ" dirty="0" smtClean="0"/>
              <a:t>центр</a:t>
            </a:r>
            <a:endParaRPr lang="ru-RU" dirty="0"/>
          </a:p>
        </p:txBody>
      </p:sp>
      <p:pic>
        <p:nvPicPr>
          <p:cNvPr id="19458" name="Picture 2" descr="http://upload.wikimedia.org/wikipedia/commons/thumb/f/f3/NaCl_crystal_structure_D2.jpg/200px-NaCl_crystal_structure_D2.jpg"/>
          <p:cNvPicPr>
            <a:picLocks noChangeAspect="1" noChangeArrowheads="1"/>
          </p:cNvPicPr>
          <p:nvPr/>
        </p:nvPicPr>
        <p:blipFill>
          <a:blip r:embed="rId3"/>
          <a:srcRect/>
          <a:stretch>
            <a:fillRect/>
          </a:stretch>
        </p:blipFill>
        <p:spPr bwMode="auto">
          <a:xfrm>
            <a:off x="3714744" y="857232"/>
            <a:ext cx="1905000" cy="1266826"/>
          </a:xfrm>
          <a:prstGeom prst="rect">
            <a:avLst/>
          </a:prstGeom>
          <a:noFill/>
        </p:spPr>
      </p:pic>
      <p:pic>
        <p:nvPicPr>
          <p:cNvPr id="19460" name="Picture 4" descr="http://upload.wikimedia.org/wikipedia/commons/thumb/7/7e/NaCl_-_F-center.jpg/200px-NaCl_-_F-center.jpg"/>
          <p:cNvPicPr>
            <a:picLocks noChangeAspect="1" noChangeArrowheads="1"/>
          </p:cNvPicPr>
          <p:nvPr/>
        </p:nvPicPr>
        <p:blipFill>
          <a:blip r:embed="rId4"/>
          <a:srcRect/>
          <a:stretch>
            <a:fillRect/>
          </a:stretch>
        </p:blipFill>
        <p:spPr bwMode="auto">
          <a:xfrm>
            <a:off x="6215074" y="857232"/>
            <a:ext cx="1905000" cy="1266826"/>
          </a:xfrm>
          <a:prstGeom prst="rect">
            <a:avLst/>
          </a:prstGeom>
          <a:noFill/>
        </p:spPr>
      </p:pic>
      <p:pic>
        <p:nvPicPr>
          <p:cNvPr id="19462" name="Picture 6" descr="http://upload.wikimedia.org/wikipedia/commons/thumb/a/af/NaCl_-_F_2-center.jpg/200px-NaCl_-_F_2-center.jpg"/>
          <p:cNvPicPr>
            <a:picLocks noChangeAspect="1" noChangeArrowheads="1"/>
          </p:cNvPicPr>
          <p:nvPr/>
        </p:nvPicPr>
        <p:blipFill>
          <a:blip r:embed="rId5"/>
          <a:srcRect/>
          <a:stretch>
            <a:fillRect/>
          </a:stretch>
        </p:blipFill>
        <p:spPr bwMode="auto">
          <a:xfrm>
            <a:off x="3643306" y="2428868"/>
            <a:ext cx="1905000" cy="1266826"/>
          </a:xfrm>
          <a:prstGeom prst="rect">
            <a:avLst/>
          </a:prstGeom>
          <a:noFill/>
        </p:spPr>
      </p:pic>
      <p:pic>
        <p:nvPicPr>
          <p:cNvPr id="19464" name="Picture 8" descr="3_8"/>
          <p:cNvPicPr>
            <a:picLocks noChangeAspect="1" noChangeArrowheads="1"/>
          </p:cNvPicPr>
          <p:nvPr/>
        </p:nvPicPr>
        <p:blipFill>
          <a:blip r:embed="rId6"/>
          <a:srcRect/>
          <a:stretch>
            <a:fillRect/>
          </a:stretch>
        </p:blipFill>
        <p:spPr bwMode="auto">
          <a:xfrm>
            <a:off x="3571868" y="3929066"/>
            <a:ext cx="5153025" cy="1466851"/>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285729"/>
            <a:ext cx="8258204" cy="1857387"/>
          </a:xfrm>
        </p:spPr>
        <p:txBody>
          <a:bodyPr>
            <a:normAutofit fontScale="70000" lnSpcReduction="20000"/>
          </a:bodyPr>
          <a:lstStyle/>
          <a:p>
            <a:pPr algn="just"/>
            <a:r>
              <a:rPr lang="kk-KZ" b="1" dirty="0">
                <a:solidFill>
                  <a:srgbClr val="FF0000"/>
                </a:solidFill>
              </a:rPr>
              <a:t>Иондаушы сәулелер </a:t>
            </a:r>
            <a:r>
              <a:rPr lang="kk-KZ" b="1" dirty="0"/>
              <a:t>деп қатты денемен әсерлесе отырып атомдардың ионизация</a:t>
            </a:r>
            <a:r>
              <a:rPr lang="kk-KZ" b="1" baseline="30000" dirty="0"/>
              <a:t>1</a:t>
            </a:r>
            <a:r>
              <a:rPr lang="kk-KZ" b="1" dirty="0"/>
              <a:t> процесін туғызатын сәулеленуді айтамыз. Жалпы сәулеленудің келесі түрлері болады: ультракүлгін, рентген, гамма, электрон ағыны,  ауыр зарядталған бөлшектер, нейтрондар, космостық сәулелену. </a:t>
            </a:r>
            <a:endParaRPr lang="ru-RU" b="1" dirty="0"/>
          </a:p>
          <a:p>
            <a:pPr algn="just"/>
            <a:endParaRPr lang="ru-RU" dirty="0"/>
          </a:p>
        </p:txBody>
      </p:sp>
      <p:sp>
        <p:nvSpPr>
          <p:cNvPr id="8" name="Стрелка вправо с вырезом 7"/>
          <p:cNvSpPr/>
          <p:nvPr/>
        </p:nvSpPr>
        <p:spPr>
          <a:xfrm>
            <a:off x="928662" y="2071678"/>
            <a:ext cx="571504" cy="35719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трелка вправо с вырезом 8"/>
          <p:cNvSpPr/>
          <p:nvPr/>
        </p:nvSpPr>
        <p:spPr>
          <a:xfrm>
            <a:off x="928662" y="2714620"/>
            <a:ext cx="571504" cy="35719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трелка вправо с вырезом 9"/>
          <p:cNvSpPr/>
          <p:nvPr/>
        </p:nvSpPr>
        <p:spPr>
          <a:xfrm>
            <a:off x="928662" y="3429000"/>
            <a:ext cx="571504" cy="35719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Стрелка вправо с вырезом 10"/>
          <p:cNvSpPr/>
          <p:nvPr/>
        </p:nvSpPr>
        <p:spPr>
          <a:xfrm>
            <a:off x="928662" y="4071942"/>
            <a:ext cx="571504" cy="35719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Стрелка вправо с вырезом 11"/>
          <p:cNvSpPr/>
          <p:nvPr/>
        </p:nvSpPr>
        <p:spPr>
          <a:xfrm>
            <a:off x="928662" y="4714884"/>
            <a:ext cx="571504" cy="35719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Содержимое 2"/>
          <p:cNvSpPr txBox="1">
            <a:spLocks/>
          </p:cNvSpPr>
          <p:nvPr/>
        </p:nvSpPr>
        <p:spPr>
          <a:xfrm>
            <a:off x="1714480" y="2071678"/>
            <a:ext cx="4972056" cy="428628"/>
          </a:xfrm>
          <a:prstGeom prst="rect">
            <a:avLst/>
          </a:prstGeom>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kk-KZ" sz="3200" b="1" i="0" u="none" strike="noStrike" kern="1200" cap="none" spc="0" normalizeH="0" baseline="0" noProof="0" dirty="0" smtClean="0">
                <a:ln>
                  <a:noFill/>
                </a:ln>
                <a:solidFill>
                  <a:srgbClr val="FF0000"/>
                </a:solidFill>
                <a:effectLst/>
                <a:uLnTx/>
                <a:uFillTx/>
                <a:latin typeface="+mn-lt"/>
                <a:ea typeface="+mn-ea"/>
                <a:cs typeface="+mn-cs"/>
              </a:rPr>
              <a:t>Ультракүлгін сәулеленуі </a:t>
            </a:r>
            <a:endParaRPr kumimoji="0" lang="ru-RU" sz="3200" b="1" i="0" u="none" strike="noStrike" kern="1200" cap="none" spc="0" normalizeH="0" baseline="0" noProof="0" dirty="0" smtClean="0">
              <a:ln>
                <a:noFill/>
              </a:ln>
              <a:solidFill>
                <a:srgbClr val="FF000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5" name="Содержимое 2"/>
          <p:cNvSpPr txBox="1">
            <a:spLocks/>
          </p:cNvSpPr>
          <p:nvPr/>
        </p:nvSpPr>
        <p:spPr>
          <a:xfrm>
            <a:off x="1714480" y="2714620"/>
            <a:ext cx="3714776" cy="428628"/>
          </a:xfrm>
          <a:prstGeom prst="rect">
            <a:avLst/>
          </a:prstGeom>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kk-KZ" sz="3200" b="1" i="0" u="none" strike="noStrike" kern="1200" cap="none" spc="0" normalizeH="0" baseline="0" noProof="0" dirty="0" smtClean="0">
                <a:ln>
                  <a:noFill/>
                </a:ln>
                <a:solidFill>
                  <a:srgbClr val="FF0000"/>
                </a:solidFill>
                <a:effectLst/>
                <a:uLnTx/>
                <a:uFillTx/>
                <a:latin typeface="+mn-lt"/>
                <a:ea typeface="+mn-ea"/>
                <a:cs typeface="+mn-cs"/>
              </a:rPr>
              <a:t>Рентген</a:t>
            </a:r>
            <a:r>
              <a:rPr kumimoji="0" lang="kk-KZ" sz="3200" b="1" i="0" u="none" strike="noStrike" kern="1200" cap="none" spc="0" normalizeH="0" noProof="0" dirty="0" smtClean="0">
                <a:ln>
                  <a:noFill/>
                </a:ln>
                <a:solidFill>
                  <a:srgbClr val="FF0000"/>
                </a:solidFill>
                <a:effectLst/>
                <a:uLnTx/>
                <a:uFillTx/>
                <a:latin typeface="+mn-lt"/>
                <a:ea typeface="+mn-ea"/>
                <a:cs typeface="+mn-cs"/>
              </a:rPr>
              <a:t> </a:t>
            </a:r>
            <a:r>
              <a:rPr kumimoji="0" lang="kk-KZ" sz="3200" b="1" i="0" u="none" strike="noStrike" kern="1200" cap="none" spc="0" normalizeH="0" baseline="0" noProof="0" dirty="0" smtClean="0">
                <a:ln>
                  <a:noFill/>
                </a:ln>
                <a:solidFill>
                  <a:srgbClr val="FF0000"/>
                </a:solidFill>
                <a:effectLst/>
                <a:uLnTx/>
                <a:uFillTx/>
                <a:latin typeface="+mn-lt"/>
                <a:ea typeface="+mn-ea"/>
                <a:cs typeface="+mn-cs"/>
              </a:rPr>
              <a:t>сәулеленуі </a:t>
            </a:r>
            <a:endParaRPr kumimoji="0" lang="ru-RU" sz="3200" b="1" i="0" u="none" strike="noStrike" kern="1200" cap="none" spc="0" normalizeH="0" baseline="0" noProof="0" dirty="0" smtClean="0">
              <a:ln>
                <a:noFill/>
              </a:ln>
              <a:solidFill>
                <a:srgbClr val="FF000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6" name="Содержимое 2"/>
          <p:cNvSpPr txBox="1">
            <a:spLocks/>
          </p:cNvSpPr>
          <p:nvPr/>
        </p:nvSpPr>
        <p:spPr>
          <a:xfrm>
            <a:off x="1714480" y="3429000"/>
            <a:ext cx="4286280" cy="428628"/>
          </a:xfrm>
          <a:prstGeom prst="rect">
            <a:avLst/>
          </a:prstGeom>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kk-KZ" sz="3200" b="1" u="none" strike="noStrike" kern="1200" cap="none" spc="0" normalizeH="0" baseline="0" noProof="0" dirty="0" smtClean="0">
                <a:ln>
                  <a:noFill/>
                </a:ln>
                <a:solidFill>
                  <a:srgbClr val="FF0000"/>
                </a:solidFill>
                <a:effectLst/>
                <a:uLnTx/>
                <a:uFillTx/>
                <a:latin typeface="+mn-lt"/>
                <a:ea typeface="+mn-ea"/>
                <a:cs typeface="+mn-cs"/>
              </a:rPr>
              <a:t>Гамма сәулеленуі </a:t>
            </a:r>
            <a:endParaRPr kumimoji="0" lang="ru-RU" sz="3200" b="1" u="none" strike="noStrike" kern="1200" cap="none" spc="0" normalizeH="0" baseline="0" noProof="0" dirty="0" smtClean="0">
              <a:ln>
                <a:noFill/>
              </a:ln>
              <a:solidFill>
                <a:srgbClr val="FF000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7" name="Содержимое 2"/>
          <p:cNvSpPr txBox="1">
            <a:spLocks/>
          </p:cNvSpPr>
          <p:nvPr/>
        </p:nvSpPr>
        <p:spPr>
          <a:xfrm>
            <a:off x="1714480" y="4000504"/>
            <a:ext cx="4972056" cy="428628"/>
          </a:xfrm>
          <a:prstGeom prst="rect">
            <a:avLst/>
          </a:prstGeom>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kk-KZ" sz="3200" b="1" i="0" u="none" strike="noStrike" kern="1200" cap="none" spc="0" normalizeH="0" baseline="0" noProof="0" dirty="0" smtClean="0">
                <a:ln>
                  <a:noFill/>
                </a:ln>
                <a:solidFill>
                  <a:srgbClr val="FF0000"/>
                </a:solidFill>
                <a:effectLst/>
                <a:uLnTx/>
                <a:uFillTx/>
                <a:latin typeface="+mn-lt"/>
                <a:ea typeface="+mn-ea"/>
                <a:cs typeface="+mn-cs"/>
              </a:rPr>
              <a:t>Нейтрондар</a:t>
            </a:r>
            <a:endParaRPr kumimoji="0" lang="ru-RU" sz="3200" b="1" i="0" u="none" strike="noStrike" kern="1200" cap="none" spc="0" normalizeH="0" baseline="0" noProof="0" dirty="0" smtClean="0">
              <a:ln>
                <a:noFill/>
              </a:ln>
              <a:solidFill>
                <a:srgbClr val="FF000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8" name="Содержимое 2"/>
          <p:cNvSpPr txBox="1">
            <a:spLocks/>
          </p:cNvSpPr>
          <p:nvPr/>
        </p:nvSpPr>
        <p:spPr>
          <a:xfrm>
            <a:off x="1785918" y="4714884"/>
            <a:ext cx="4972056" cy="428628"/>
          </a:xfrm>
          <a:prstGeom prst="rect">
            <a:avLst/>
          </a:prstGeom>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kk-KZ" sz="3200" b="1" i="0" u="none" strike="noStrike" kern="1200" cap="none" spc="0" normalizeH="0" baseline="0" noProof="0" dirty="0" smtClean="0">
                <a:ln>
                  <a:noFill/>
                </a:ln>
                <a:solidFill>
                  <a:srgbClr val="FF0000"/>
                </a:solidFill>
                <a:effectLst/>
                <a:uLnTx/>
                <a:uFillTx/>
                <a:latin typeface="+mn-lt"/>
                <a:ea typeface="+mn-ea"/>
                <a:cs typeface="+mn-cs"/>
              </a:rPr>
              <a:t>Ауыр зарядталған бөлшектер</a:t>
            </a:r>
            <a:endParaRPr kumimoji="0" lang="ru-RU" sz="3200" b="1" i="0" u="none" strike="noStrike" kern="1200" cap="none" spc="0" normalizeH="0" baseline="0" noProof="0" dirty="0" smtClean="0">
              <a:ln>
                <a:noFill/>
              </a:ln>
              <a:solidFill>
                <a:srgbClr val="FF000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9" name="Стрелка вправо с вырезом 18"/>
          <p:cNvSpPr/>
          <p:nvPr/>
        </p:nvSpPr>
        <p:spPr>
          <a:xfrm>
            <a:off x="928662" y="5357826"/>
            <a:ext cx="571504" cy="35719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Содержимое 2"/>
          <p:cNvSpPr txBox="1">
            <a:spLocks/>
          </p:cNvSpPr>
          <p:nvPr/>
        </p:nvSpPr>
        <p:spPr>
          <a:xfrm>
            <a:off x="1785918" y="5286388"/>
            <a:ext cx="4972056" cy="428628"/>
          </a:xfrm>
          <a:prstGeom prst="rect">
            <a:avLst/>
          </a:prstGeom>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kk-KZ" sz="3200" b="1" i="0" u="none" strike="noStrike" kern="1200" cap="none" spc="0" normalizeH="0" baseline="0" noProof="0" dirty="0" smtClean="0">
                <a:ln>
                  <a:noFill/>
                </a:ln>
                <a:solidFill>
                  <a:srgbClr val="FF0000"/>
                </a:solidFill>
                <a:effectLst/>
                <a:uLnTx/>
                <a:uFillTx/>
                <a:latin typeface="+mn-lt"/>
                <a:ea typeface="+mn-ea"/>
                <a:cs typeface="+mn-cs"/>
              </a:rPr>
              <a:t>Электрондар ағыны</a:t>
            </a:r>
            <a:endParaRPr kumimoji="0" lang="ru-RU" sz="3200" b="1" i="0" u="none" strike="noStrike" kern="1200" cap="none" spc="0" normalizeH="0" baseline="0" noProof="0" dirty="0" smtClean="0">
              <a:ln>
                <a:noFill/>
              </a:ln>
              <a:solidFill>
                <a:srgbClr val="FF000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21" name="Стрелка вправо с вырезом 20"/>
          <p:cNvSpPr/>
          <p:nvPr/>
        </p:nvSpPr>
        <p:spPr>
          <a:xfrm>
            <a:off x="928662" y="6000768"/>
            <a:ext cx="571504" cy="35719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Содержимое 2"/>
          <p:cNvSpPr txBox="1">
            <a:spLocks/>
          </p:cNvSpPr>
          <p:nvPr/>
        </p:nvSpPr>
        <p:spPr>
          <a:xfrm>
            <a:off x="1785918" y="5929330"/>
            <a:ext cx="4972056" cy="428628"/>
          </a:xfrm>
          <a:prstGeom prst="rect">
            <a:avLst/>
          </a:prstGeom>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kk-KZ" sz="3200" b="1" dirty="0" smtClean="0">
                <a:solidFill>
                  <a:srgbClr val="FF0000"/>
                </a:solidFill>
              </a:rPr>
              <a:t>Космыстық сәулелену</a:t>
            </a:r>
            <a:endParaRPr kumimoji="0" lang="ru-RU" sz="3200" b="1" i="0" u="none" strike="noStrike" kern="1200" cap="none" spc="0" normalizeH="0" baseline="0" noProof="0" dirty="0" smtClean="0">
              <a:ln>
                <a:noFill/>
              </a:ln>
              <a:solidFill>
                <a:srgbClr val="FF000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74638"/>
            <a:ext cx="8186766" cy="725470"/>
          </a:xfrm>
        </p:spPr>
        <p:txBody>
          <a:bodyPr>
            <a:normAutofit fontScale="90000"/>
          </a:bodyPr>
          <a:lstStyle/>
          <a:p>
            <a:r>
              <a:rPr lang="kk-KZ" dirty="0" smtClean="0"/>
              <a:t>Рентген сәулеленуі</a:t>
            </a:r>
            <a:endParaRPr lang="ru-RU" dirty="0"/>
          </a:p>
        </p:txBody>
      </p:sp>
      <p:sp>
        <p:nvSpPr>
          <p:cNvPr id="3" name="Содержимое 2"/>
          <p:cNvSpPr>
            <a:spLocks noGrp="1"/>
          </p:cNvSpPr>
          <p:nvPr>
            <p:ph idx="1"/>
          </p:nvPr>
        </p:nvSpPr>
        <p:spPr>
          <a:xfrm>
            <a:off x="214282" y="1214422"/>
            <a:ext cx="4643470" cy="5143535"/>
          </a:xfrm>
        </p:spPr>
        <p:txBody>
          <a:bodyPr>
            <a:normAutofit fontScale="62500" lnSpcReduction="20000"/>
          </a:bodyPr>
          <a:lstStyle/>
          <a:p>
            <a:pPr algn="just"/>
            <a:r>
              <a:rPr lang="kk-KZ" b="1" dirty="0">
                <a:solidFill>
                  <a:srgbClr val="FF0000"/>
                </a:solidFill>
              </a:rPr>
              <a:t>Рентгендік сәулелену </a:t>
            </a:r>
            <a:r>
              <a:rPr lang="kk-KZ" dirty="0"/>
              <a:t>электрондардың жоғарғы қабаттан төменгі қабатқа өту нәтижесінде пайда болады. Рентген сәулелерінің көзі ретінде электрондармен үдетілген металдық орталарды пайдаланады.  Жалпы рентген сәулесін </a:t>
            </a:r>
            <a:r>
              <a:rPr lang="kk-KZ" dirty="0" smtClean="0"/>
              <a:t>рентген </a:t>
            </a:r>
            <a:r>
              <a:rPr lang="kk-KZ" dirty="0"/>
              <a:t>түтікшесінде алады. Ренген сәулесінің қатты денемен әсерлесуі кезінде ионизация және атомның қозуы болады. Алайда ультракүлгін сәулелерден айырмашылығы ол тек валентті электрондарды ғана емес ішкі электрондарды да ұшырып шығара алады. Рентген сәулелерінің қатты денеге ену қалыңдығы квант энергиясына байланысты бірнеше миллиметрден ондаған сантиметрге өзгереді.</a:t>
            </a:r>
            <a:endParaRPr lang="ru-RU" dirty="0"/>
          </a:p>
          <a:p>
            <a:pPr algn="just"/>
            <a:endParaRPr lang="ru-RU" dirty="0"/>
          </a:p>
        </p:txBody>
      </p:sp>
      <p:pic>
        <p:nvPicPr>
          <p:cNvPr id="4" name="Picture 4" descr="Без имени-1"/>
          <p:cNvPicPr>
            <a:picLocks noChangeAspect="1" noChangeArrowheads="1"/>
          </p:cNvPicPr>
          <p:nvPr/>
        </p:nvPicPr>
        <p:blipFill>
          <a:blip r:embed="rId2">
            <a:lum contrast="4000"/>
          </a:blip>
          <a:srcRect/>
          <a:stretch>
            <a:fillRect/>
          </a:stretch>
        </p:blipFill>
        <p:spPr>
          <a:xfrm>
            <a:off x="4981864" y="1643050"/>
            <a:ext cx="4019292" cy="3500462"/>
          </a:xfrm>
          <a:prstGeom prst="rect">
            <a:avLst/>
          </a:prstGeom>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71414"/>
            <a:ext cx="8258204" cy="785818"/>
          </a:xfrm>
        </p:spPr>
        <p:txBody>
          <a:bodyPr>
            <a:normAutofit/>
          </a:bodyPr>
          <a:lstStyle/>
          <a:p>
            <a:r>
              <a:rPr lang="kk-KZ" sz="3200" dirty="0" smtClean="0"/>
              <a:t>Гамма сәулеленуі</a:t>
            </a:r>
            <a:endParaRPr lang="ru-RU" sz="3200" dirty="0"/>
          </a:p>
        </p:txBody>
      </p:sp>
      <p:sp>
        <p:nvSpPr>
          <p:cNvPr id="3" name="Содержимое 2"/>
          <p:cNvSpPr>
            <a:spLocks noGrp="1"/>
          </p:cNvSpPr>
          <p:nvPr>
            <p:ph idx="1"/>
          </p:nvPr>
        </p:nvSpPr>
        <p:spPr>
          <a:xfrm>
            <a:off x="571472" y="742944"/>
            <a:ext cx="8115328" cy="1757362"/>
          </a:xfrm>
        </p:spPr>
        <p:txBody>
          <a:bodyPr>
            <a:noAutofit/>
          </a:bodyPr>
          <a:lstStyle/>
          <a:p>
            <a:pPr algn="just"/>
            <a:r>
              <a:rPr lang="kk-KZ" sz="2000" b="1" dirty="0">
                <a:solidFill>
                  <a:srgbClr val="00B050"/>
                </a:solidFill>
              </a:rPr>
              <a:t>Гамма сәулесі </a:t>
            </a:r>
            <a:r>
              <a:rPr lang="kk-KZ" sz="2000" b="1" dirty="0"/>
              <a:t>ядроның ыдырауы немесе элементар бөлшектердің ядромен әсерлесуі кезінде пайда болатын, спектр бойынша энергиясы жоғары электромагниттік толқын. Затпен әсерлесуі рентген сәулесіне ұқсас, алайда гамма сәулесіне заттың атомдарына энергиясын бере алады, ядролық реакциялар туғызады. </a:t>
            </a:r>
            <a:r>
              <a:rPr lang="kk-KZ" sz="2000" b="1" dirty="0" smtClean="0"/>
              <a:t>Рентген </a:t>
            </a:r>
            <a:r>
              <a:rPr lang="kk-KZ" sz="2000" b="1" dirty="0"/>
              <a:t>сәулелерімен салыстырғанда қатты денеге ену қалыңдығы жоғары. </a:t>
            </a:r>
            <a:endParaRPr lang="ru-RU" sz="2000" b="1" dirty="0"/>
          </a:p>
        </p:txBody>
      </p:sp>
      <p:sp>
        <p:nvSpPr>
          <p:cNvPr id="4" name="Содержимое 2"/>
          <p:cNvSpPr txBox="1">
            <a:spLocks/>
          </p:cNvSpPr>
          <p:nvPr/>
        </p:nvSpPr>
        <p:spPr>
          <a:xfrm>
            <a:off x="785786" y="3071810"/>
            <a:ext cx="8043890" cy="928694"/>
          </a:xfrm>
          <a:prstGeom prst="rect">
            <a:avLst/>
          </a:prstGeom>
        </p:spPr>
        <p:txBody>
          <a:bodyPr vert="horz" lIns="91440" tIns="45720" rIns="91440" bIns="45720" rtlCol="0">
            <a:normAutofit/>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kk-KZ" sz="2400" b="0" i="0" u="none" strike="noStrike" kern="1200" cap="none" spc="0" normalizeH="0" baseline="0" noProof="0" dirty="0" smtClean="0">
                <a:ln>
                  <a:noFill/>
                </a:ln>
                <a:solidFill>
                  <a:srgbClr val="FF0000"/>
                </a:solidFill>
                <a:effectLst/>
                <a:uLnTx/>
                <a:uFillTx/>
                <a:latin typeface="+mn-lt"/>
                <a:ea typeface="+mn-ea"/>
                <a:cs typeface="+mn-cs"/>
              </a:rPr>
              <a:t>Гамма сәулесінің</a:t>
            </a:r>
            <a:r>
              <a:rPr kumimoji="0" lang="kk-KZ" sz="2400" b="0" i="0" u="none" strike="noStrike" kern="1200" cap="none" spc="0" normalizeH="0" noProof="0" dirty="0" smtClean="0">
                <a:ln>
                  <a:noFill/>
                </a:ln>
                <a:solidFill>
                  <a:srgbClr val="FF0000"/>
                </a:solidFill>
                <a:effectLst/>
                <a:uLnTx/>
                <a:uFillTx/>
                <a:latin typeface="+mn-lt"/>
                <a:ea typeface="+mn-ea"/>
                <a:cs typeface="+mn-cs"/>
              </a:rPr>
              <a:t> затпен әсерлесуі кезінде 3 эффект болады:</a:t>
            </a:r>
            <a:endParaRPr kumimoji="0" lang="ru-RU" sz="2400" b="0" i="0" u="none" strike="noStrike" kern="1200" cap="none" spc="0" normalizeH="0" baseline="0" noProof="0" dirty="0" smtClean="0">
              <a:ln>
                <a:noFill/>
              </a:ln>
              <a:solidFill>
                <a:srgbClr val="FF000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Стрелка вниз 4"/>
          <p:cNvSpPr/>
          <p:nvPr/>
        </p:nvSpPr>
        <p:spPr>
          <a:xfrm>
            <a:off x="1500166" y="4357694"/>
            <a:ext cx="428628" cy="571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Стрелка вниз 5"/>
          <p:cNvSpPr/>
          <p:nvPr/>
        </p:nvSpPr>
        <p:spPr>
          <a:xfrm>
            <a:off x="4357686" y="4357694"/>
            <a:ext cx="428628" cy="571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Стрелка вниз 6"/>
          <p:cNvSpPr/>
          <p:nvPr/>
        </p:nvSpPr>
        <p:spPr>
          <a:xfrm>
            <a:off x="6858016" y="4357694"/>
            <a:ext cx="428628" cy="571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одержимое 2"/>
          <p:cNvSpPr txBox="1">
            <a:spLocks/>
          </p:cNvSpPr>
          <p:nvPr/>
        </p:nvSpPr>
        <p:spPr>
          <a:xfrm>
            <a:off x="714348" y="5072074"/>
            <a:ext cx="8043890" cy="928694"/>
          </a:xfrm>
          <a:prstGeom prst="rect">
            <a:avLst/>
          </a:prstGeom>
        </p:spPr>
        <p:txBody>
          <a:bodyPr vert="horz" lIns="91440" tIns="45720" rIns="91440" bIns="45720" rtlCol="0">
            <a:normAutofit/>
          </a:bodyPr>
          <a:lstStyle/>
          <a:p>
            <a:pPr marL="342900" marR="0" lvl="0" indent="-342900" algn="just" defTabSz="914400" rtl="0" eaLnBrk="1" fontAlgn="auto" latinLnBrk="0" hangingPunct="1">
              <a:lnSpc>
                <a:spcPct val="100000"/>
              </a:lnSpc>
              <a:spcBef>
                <a:spcPct val="20000"/>
              </a:spcBef>
              <a:spcAft>
                <a:spcPts val="0"/>
              </a:spcAft>
              <a:buClrTx/>
              <a:buSzTx/>
              <a:tabLst/>
              <a:defRPr/>
            </a:pPr>
            <a:r>
              <a:rPr kumimoji="0" lang="kk-KZ" sz="2400" b="0" i="0" u="none" strike="noStrike" kern="1200" cap="none" spc="0" normalizeH="0" baseline="0" noProof="0" dirty="0" smtClean="0">
                <a:ln>
                  <a:noFill/>
                </a:ln>
                <a:solidFill>
                  <a:srgbClr val="00B050"/>
                </a:solidFill>
                <a:effectLst/>
                <a:uLnTx/>
                <a:uFillTx/>
                <a:latin typeface="+mn-lt"/>
                <a:ea typeface="+mn-ea"/>
                <a:cs typeface="+mn-cs"/>
              </a:rPr>
              <a:t>   Фотоэффект             Комптон эффект                  Жұптардың</a:t>
            </a:r>
          </a:p>
          <a:p>
            <a:pPr marL="342900" marR="0" lvl="0" indent="-342900" algn="just" defTabSz="914400" rtl="0" eaLnBrk="1" fontAlgn="auto" latinLnBrk="0" hangingPunct="1">
              <a:lnSpc>
                <a:spcPct val="100000"/>
              </a:lnSpc>
              <a:spcBef>
                <a:spcPct val="20000"/>
              </a:spcBef>
              <a:spcAft>
                <a:spcPts val="0"/>
              </a:spcAft>
              <a:buClrTx/>
              <a:buSzTx/>
              <a:tabLst/>
              <a:defRPr/>
            </a:pPr>
            <a:r>
              <a:rPr lang="kk-KZ" sz="2400" dirty="0" smtClean="0">
                <a:solidFill>
                  <a:srgbClr val="00B050"/>
                </a:solidFill>
              </a:rPr>
              <a:t>                                                                                      Пайда болуы</a:t>
            </a:r>
            <a:endParaRPr kumimoji="0" lang="ru-RU" sz="24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85728"/>
            <a:ext cx="3829048" cy="439718"/>
          </a:xfrm>
        </p:spPr>
        <p:txBody>
          <a:bodyPr>
            <a:normAutofit fontScale="90000"/>
          </a:bodyPr>
          <a:lstStyle/>
          <a:p>
            <a:r>
              <a:rPr lang="kk-KZ" dirty="0" smtClean="0"/>
              <a:t>Фотоэффект </a:t>
            </a:r>
            <a:endParaRPr lang="ru-RU" dirty="0"/>
          </a:p>
        </p:txBody>
      </p:sp>
      <p:pic>
        <p:nvPicPr>
          <p:cNvPr id="2050" name="Picture 2" descr="C:\Users\admin\Desktop\Photoelectric_effect.svg.png"/>
          <p:cNvPicPr>
            <a:picLocks noGrp="1" noChangeAspect="1" noChangeArrowheads="1"/>
          </p:cNvPicPr>
          <p:nvPr>
            <p:ph idx="1"/>
          </p:nvPr>
        </p:nvPicPr>
        <p:blipFill>
          <a:blip r:embed="rId2"/>
          <a:srcRect/>
          <a:stretch>
            <a:fillRect/>
          </a:stretch>
        </p:blipFill>
        <p:spPr bwMode="auto">
          <a:xfrm>
            <a:off x="6000760" y="3786190"/>
            <a:ext cx="2595566" cy="1928826"/>
          </a:xfrm>
          <a:prstGeom prst="rect">
            <a:avLst/>
          </a:prstGeom>
          <a:noFill/>
        </p:spPr>
      </p:pic>
      <p:pic>
        <p:nvPicPr>
          <p:cNvPr id="1027" name="Picture 3" descr="D:\PHYSICS\радиационное материаловедение\121.bmp"/>
          <p:cNvPicPr>
            <a:picLocks noChangeAspect="1" noChangeArrowheads="1"/>
          </p:cNvPicPr>
          <p:nvPr/>
        </p:nvPicPr>
        <p:blipFill>
          <a:blip r:embed="rId3"/>
          <a:srcRect/>
          <a:stretch>
            <a:fillRect/>
          </a:stretch>
        </p:blipFill>
        <p:spPr bwMode="auto">
          <a:xfrm>
            <a:off x="5500694" y="90473"/>
            <a:ext cx="3491478" cy="3409965"/>
          </a:xfrm>
          <a:prstGeom prst="rect">
            <a:avLst/>
          </a:prstGeom>
          <a:noFill/>
        </p:spPr>
      </p:pic>
      <p:sp>
        <p:nvSpPr>
          <p:cNvPr id="9" name="Содержимое 2"/>
          <p:cNvSpPr txBox="1">
            <a:spLocks/>
          </p:cNvSpPr>
          <p:nvPr/>
        </p:nvSpPr>
        <p:spPr>
          <a:xfrm>
            <a:off x="214282" y="742944"/>
            <a:ext cx="5143536" cy="1471610"/>
          </a:xfrm>
          <a:prstGeom prst="rect">
            <a:avLst/>
          </a:prstGeom>
        </p:spPr>
        <p:txBody>
          <a:bodyPr vert="horz" lIns="91440" tIns="45720" rIns="91440" bIns="45720" rtlCol="0">
            <a:noAutofit/>
          </a:bodyPr>
          <a:lstStyle/>
          <a:p>
            <a:pPr marL="342900" lvl="0" indent="-342900" algn="just">
              <a:spcBef>
                <a:spcPct val="20000"/>
              </a:spcBef>
              <a:buFont typeface="Arial" pitchFamily="34" charset="0"/>
              <a:buChar char="•"/>
            </a:pPr>
            <a:r>
              <a:rPr kumimoji="0" lang="kk-KZ" sz="2000" b="1" i="0" u="none" strike="noStrike" kern="1200" cap="none" spc="0" normalizeH="0" baseline="0" noProof="0" dirty="0" smtClean="0">
                <a:ln>
                  <a:noFill/>
                </a:ln>
                <a:solidFill>
                  <a:srgbClr val="00B050"/>
                </a:solidFill>
                <a:effectLst/>
                <a:uLnTx/>
                <a:uFillTx/>
                <a:latin typeface="+mn-lt"/>
                <a:ea typeface="+mn-ea"/>
                <a:cs typeface="+mn-cs"/>
              </a:rPr>
              <a:t>Фотоэффект –</a:t>
            </a:r>
            <a:r>
              <a:rPr lang="kk-KZ" sz="2000" b="1" dirty="0" smtClean="0">
                <a:solidFill>
                  <a:srgbClr val="00B050"/>
                </a:solidFill>
              </a:rPr>
              <a:t> </a:t>
            </a:r>
            <a:r>
              <a:rPr lang="kk-KZ" sz="2000" b="1" dirty="0" smtClean="0"/>
              <a:t>гамма кванттың электронмен жұтылуы, г</a:t>
            </a:r>
            <a:r>
              <a:rPr kumimoji="0" lang="kk-KZ" sz="2000" b="1" i="0" u="none" strike="noStrike" kern="1200" cap="none" spc="0" normalizeH="0" baseline="0" noProof="0" dirty="0" smtClean="0">
                <a:ln>
                  <a:noFill/>
                </a:ln>
                <a:effectLst/>
                <a:uLnTx/>
                <a:uFillTx/>
                <a:latin typeface="+mn-lt"/>
                <a:ea typeface="+mn-ea"/>
                <a:cs typeface="+mn-cs"/>
              </a:rPr>
              <a:t>амма квант</a:t>
            </a:r>
            <a:r>
              <a:rPr kumimoji="0" lang="kk-KZ" sz="2000" b="1" i="0" u="none" strike="noStrike" kern="1200" cap="none" spc="0" normalizeH="0" noProof="0" dirty="0" smtClean="0">
                <a:ln>
                  <a:noFill/>
                </a:ln>
                <a:effectLst/>
                <a:uLnTx/>
                <a:uFillTx/>
                <a:latin typeface="+mn-lt"/>
                <a:ea typeface="+mn-ea"/>
                <a:cs typeface="+mn-cs"/>
              </a:rPr>
              <a:t> атоммен әсерлесе отырып, өзінің барлық энергиясын электронға береді.</a:t>
            </a:r>
            <a:endParaRPr kumimoji="0" lang="ru-RU" sz="2000" b="1" i="0" u="none" strike="noStrike" kern="1200" cap="none" spc="0" normalizeH="0" baseline="0" noProof="0" dirty="0">
              <a:ln>
                <a:noFill/>
              </a:ln>
              <a:effectLst/>
              <a:uLnTx/>
              <a:uFillTx/>
              <a:latin typeface="+mn-lt"/>
              <a:ea typeface="+mn-ea"/>
              <a:cs typeface="+mn-cs"/>
            </a:endParaRPr>
          </a:p>
        </p:txBody>
      </p:sp>
      <p:pic>
        <p:nvPicPr>
          <p:cNvPr id="1029" name="Picture 5" descr="D:\PHYSICS\радиационное материаловедение\454.png"/>
          <p:cNvPicPr>
            <a:picLocks noChangeAspect="1" noChangeArrowheads="1"/>
          </p:cNvPicPr>
          <p:nvPr/>
        </p:nvPicPr>
        <p:blipFill>
          <a:blip r:embed="rId4"/>
          <a:srcRect/>
          <a:stretch>
            <a:fillRect/>
          </a:stretch>
        </p:blipFill>
        <p:spPr bwMode="auto">
          <a:xfrm>
            <a:off x="1285852" y="2071678"/>
            <a:ext cx="2563813" cy="3297237"/>
          </a:xfrm>
          <a:prstGeom prst="rect">
            <a:avLst/>
          </a:prstGeom>
          <a:noFill/>
        </p:spPr>
      </p:pic>
      <p:sp>
        <p:nvSpPr>
          <p:cNvPr id="11" name="Содержимое 2"/>
          <p:cNvSpPr txBox="1">
            <a:spLocks/>
          </p:cNvSpPr>
          <p:nvPr/>
        </p:nvSpPr>
        <p:spPr>
          <a:xfrm>
            <a:off x="0" y="5386390"/>
            <a:ext cx="5143536" cy="1471610"/>
          </a:xfrm>
          <a:prstGeom prst="rect">
            <a:avLst/>
          </a:prstGeom>
        </p:spPr>
        <p:txBody>
          <a:bodyPr vert="horz" lIns="91440" tIns="45720" rIns="91440" bIns="45720" rtlCol="0">
            <a:noAutofit/>
          </a:bodyPr>
          <a:lstStyle/>
          <a:p>
            <a:pPr marL="342900" lvl="0" indent="-342900" algn="just">
              <a:spcBef>
                <a:spcPct val="20000"/>
              </a:spcBef>
              <a:buFont typeface="Arial" pitchFamily="34" charset="0"/>
              <a:buChar char="•"/>
            </a:pPr>
            <a:r>
              <a:rPr kumimoji="0" lang="kk-KZ" sz="2000" b="1" i="0" u="none" strike="noStrike" kern="1200" cap="none" spc="0" normalizeH="0" baseline="0" noProof="0" dirty="0" smtClean="0">
                <a:ln>
                  <a:noFill/>
                </a:ln>
                <a:solidFill>
                  <a:srgbClr val="00B050"/>
                </a:solidFill>
                <a:effectLst/>
                <a:uLnTx/>
                <a:uFillTx/>
                <a:latin typeface="+mn-lt"/>
                <a:ea typeface="+mn-ea"/>
                <a:cs typeface="+mn-cs"/>
              </a:rPr>
              <a:t>фотоэлектронның шашырау</a:t>
            </a:r>
            <a:r>
              <a:rPr kumimoji="0" lang="kk-KZ" sz="2000" b="1" i="0" u="none" strike="noStrike" kern="1200" cap="none" spc="0" normalizeH="0" noProof="0" dirty="0" smtClean="0">
                <a:ln>
                  <a:noFill/>
                </a:ln>
                <a:solidFill>
                  <a:srgbClr val="00B050"/>
                </a:solidFill>
                <a:effectLst/>
                <a:uLnTx/>
                <a:uFillTx/>
                <a:latin typeface="+mn-lt"/>
                <a:ea typeface="+mn-ea"/>
                <a:cs typeface="+mn-cs"/>
              </a:rPr>
              <a:t> бұрыштары таралу графигі. Электрон түскен сәулеленудің электр векторының бағытымен ұшып шығады. </a:t>
            </a:r>
            <a:endParaRPr kumimoji="0" lang="ru-RU" sz="2000" b="1" i="0" u="none" strike="noStrike" kern="1200" cap="none" spc="0" normalizeH="0" baseline="0" noProof="0" dirty="0">
              <a:ln>
                <a:noFill/>
              </a:ln>
              <a:effectLst/>
              <a:uLnTx/>
              <a:uFillTx/>
              <a:latin typeface="+mn-lt"/>
              <a:ea typeface="+mn-ea"/>
              <a:cs typeface="+mn-cs"/>
            </a:endParaRPr>
          </a:p>
        </p:txBody>
      </p:sp>
      <p:sp>
        <p:nvSpPr>
          <p:cNvPr id="1031"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1030" name="Picture 6"/>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6429388" y="5929330"/>
            <a:ext cx="1704770" cy="500066"/>
          </a:xfrm>
          <a:prstGeom prst="rect">
            <a:avLst/>
          </a:prstGeom>
          <a:noFill/>
        </p:spPr>
      </p:pic>
      <p:sp>
        <p:nvSpPr>
          <p:cNvPr id="1032" name="Rectangle 8"/>
          <p:cNvSpPr>
            <a:spLocks noChangeArrowheads="1"/>
          </p:cNvSpPr>
          <p:nvPr/>
        </p:nvSpPr>
        <p:spPr bwMode="auto">
          <a:xfrm>
            <a:off x="0" y="66675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74638"/>
            <a:ext cx="8186766" cy="582594"/>
          </a:xfrm>
        </p:spPr>
        <p:txBody>
          <a:bodyPr>
            <a:normAutofit fontScale="90000"/>
          </a:bodyPr>
          <a:lstStyle/>
          <a:p>
            <a:r>
              <a:rPr lang="kk-KZ" dirty="0" smtClean="0"/>
              <a:t>Комптон эффект</a:t>
            </a:r>
            <a:endParaRPr lang="ru-RU" dirty="0"/>
          </a:p>
        </p:txBody>
      </p:sp>
      <p:sp>
        <p:nvSpPr>
          <p:cNvPr id="4" name="Заголовок 1"/>
          <p:cNvSpPr txBox="1">
            <a:spLocks/>
          </p:cNvSpPr>
          <p:nvPr/>
        </p:nvSpPr>
        <p:spPr>
          <a:xfrm>
            <a:off x="285720" y="1000108"/>
            <a:ext cx="5072098" cy="2786082"/>
          </a:xfrm>
          <a:prstGeom prst="rect">
            <a:avLst/>
          </a:prstGeom>
        </p:spPr>
        <p:txBody>
          <a:bodyPr vert="horz" lIns="91440" tIns="45720" rIns="91440" bIns="45720" rtlCol="0" anchor="ctr">
            <a:noAutofit/>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kumimoji="0" lang="kk-KZ" sz="2000" b="1" i="0" u="none" strike="noStrike" kern="1200" cap="none" spc="0" normalizeH="0" baseline="0" noProof="0" dirty="0" smtClean="0">
                <a:ln>
                  <a:noFill/>
                </a:ln>
                <a:solidFill>
                  <a:srgbClr val="FF0000"/>
                </a:solidFill>
                <a:effectLst/>
                <a:uLnTx/>
                <a:uFillTx/>
                <a:latin typeface="+mj-lt"/>
                <a:ea typeface="+mj-ea"/>
                <a:cs typeface="+mj-cs"/>
              </a:rPr>
              <a:t>Комптон эффект </a:t>
            </a:r>
            <a:r>
              <a:rPr kumimoji="0" lang="kk-KZ" sz="2000" b="1" i="0" u="none" strike="noStrike" kern="1200" cap="none" spc="0" normalizeH="0" baseline="0" noProof="0" dirty="0" smtClean="0">
                <a:ln>
                  <a:noFill/>
                </a:ln>
                <a:solidFill>
                  <a:schemeClr val="tx1"/>
                </a:solidFill>
                <a:effectLst/>
                <a:uLnTx/>
                <a:uFillTx/>
                <a:latin typeface="+mj-lt"/>
                <a:ea typeface="+mj-ea"/>
                <a:cs typeface="+mj-cs"/>
              </a:rPr>
              <a:t>– гамма кванттарының еркін электрондарда шашырауы. Гамма кванттың энергиясы электронның байланыс энергиясынан әлдеқайда</a:t>
            </a:r>
            <a:r>
              <a:rPr kumimoji="0" lang="kk-KZ" sz="2000" b="1" i="0" u="none" strike="noStrike" kern="1200" cap="none" spc="0" normalizeH="0" noProof="0" dirty="0" smtClean="0">
                <a:ln>
                  <a:noFill/>
                </a:ln>
                <a:solidFill>
                  <a:schemeClr val="tx1"/>
                </a:solidFill>
                <a:effectLst/>
                <a:uLnTx/>
                <a:uFillTx/>
                <a:latin typeface="+mj-lt"/>
                <a:ea typeface="+mj-ea"/>
                <a:cs typeface="+mj-cs"/>
              </a:rPr>
              <a:t> көп болған кезде байқалады. Гамма кванттың жарты энергиясы электронға жартысы шашырап шыққан фотонға кетеді. </a:t>
            </a:r>
            <a:endParaRPr kumimoji="0" lang="ru-RU" sz="2000" b="1" i="0" u="none" strike="noStrike" kern="1200" cap="none" spc="0" normalizeH="0" baseline="0" noProof="0" dirty="0">
              <a:ln>
                <a:noFill/>
              </a:ln>
              <a:solidFill>
                <a:schemeClr val="tx1"/>
              </a:solidFill>
              <a:effectLst/>
              <a:uLnTx/>
              <a:uFillTx/>
              <a:latin typeface="+mj-lt"/>
              <a:ea typeface="+mj-ea"/>
              <a:cs typeface="+mj-cs"/>
            </a:endParaRPr>
          </a:p>
        </p:txBody>
      </p:sp>
      <p:pic>
        <p:nvPicPr>
          <p:cNvPr id="2049" name="Picture 1" descr="D:\PHYSICS\радиационное материаловедение\456.png"/>
          <p:cNvPicPr>
            <a:picLocks noChangeAspect="1" noChangeArrowheads="1"/>
          </p:cNvPicPr>
          <p:nvPr/>
        </p:nvPicPr>
        <p:blipFill>
          <a:blip r:embed="rId2"/>
          <a:srcRect/>
          <a:stretch>
            <a:fillRect/>
          </a:stretch>
        </p:blipFill>
        <p:spPr bwMode="auto">
          <a:xfrm>
            <a:off x="5072066" y="4857760"/>
            <a:ext cx="3905922" cy="857256"/>
          </a:xfrm>
          <a:prstGeom prst="rect">
            <a:avLst/>
          </a:prstGeom>
          <a:noFill/>
        </p:spPr>
      </p:pic>
      <p:pic>
        <p:nvPicPr>
          <p:cNvPr id="2050" name="Picture 2" descr="D:\PHYSICS\радиационное материаловедение\456.png"/>
          <p:cNvPicPr>
            <a:picLocks noChangeAspect="1" noChangeArrowheads="1"/>
          </p:cNvPicPr>
          <p:nvPr/>
        </p:nvPicPr>
        <p:blipFill>
          <a:blip r:embed="rId3"/>
          <a:srcRect/>
          <a:stretch>
            <a:fillRect/>
          </a:stretch>
        </p:blipFill>
        <p:spPr bwMode="auto">
          <a:xfrm>
            <a:off x="5715008" y="3143248"/>
            <a:ext cx="2907665" cy="1285884"/>
          </a:xfrm>
          <a:prstGeom prst="rect">
            <a:avLst/>
          </a:prstGeom>
          <a:noFill/>
        </p:spPr>
      </p:pic>
      <p:pic>
        <p:nvPicPr>
          <p:cNvPr id="8" name="Picture 9" descr="D:\PHYSICS\радиационное материаловедение\23.png"/>
          <p:cNvPicPr>
            <a:picLocks noChangeAspect="1" noChangeArrowheads="1"/>
          </p:cNvPicPr>
          <p:nvPr/>
        </p:nvPicPr>
        <p:blipFill>
          <a:blip r:embed="rId4"/>
          <a:srcRect/>
          <a:stretch>
            <a:fillRect/>
          </a:stretch>
        </p:blipFill>
        <p:spPr bwMode="auto">
          <a:xfrm>
            <a:off x="5715008" y="1142984"/>
            <a:ext cx="2897187" cy="1333500"/>
          </a:xfrm>
          <a:prstGeom prst="rect">
            <a:avLst/>
          </a:prstGeom>
          <a:noFill/>
        </p:spPr>
      </p:pic>
      <p:pic>
        <p:nvPicPr>
          <p:cNvPr id="2051" name="Picture 3" descr="D:\PHYSICS\радиационное материаловедение\0.png"/>
          <p:cNvPicPr>
            <a:picLocks noChangeAspect="1" noChangeArrowheads="1"/>
          </p:cNvPicPr>
          <p:nvPr/>
        </p:nvPicPr>
        <p:blipFill>
          <a:blip r:embed="rId5"/>
          <a:srcRect/>
          <a:stretch>
            <a:fillRect/>
          </a:stretch>
        </p:blipFill>
        <p:spPr bwMode="auto">
          <a:xfrm>
            <a:off x="1214414" y="3929066"/>
            <a:ext cx="3716337" cy="1638300"/>
          </a:xfrm>
          <a:prstGeom prst="rect">
            <a:avLst/>
          </a:prstGeom>
          <a:noFill/>
        </p:spPr>
      </p:pic>
      <p:sp>
        <p:nvSpPr>
          <p:cNvPr id="10" name="Содержимое 2"/>
          <p:cNvSpPr txBox="1">
            <a:spLocks/>
          </p:cNvSpPr>
          <p:nvPr/>
        </p:nvSpPr>
        <p:spPr>
          <a:xfrm>
            <a:off x="714348" y="5572140"/>
            <a:ext cx="4429188" cy="971568"/>
          </a:xfrm>
          <a:prstGeom prst="rect">
            <a:avLst/>
          </a:prstGeom>
        </p:spPr>
        <p:txBody>
          <a:bodyPr vert="horz" lIns="91440" tIns="45720" rIns="91440" bIns="45720" rtlCol="0">
            <a:noAutofit/>
          </a:bodyPr>
          <a:lstStyle/>
          <a:p>
            <a:pPr marL="342900" lvl="0" indent="-342900" algn="just">
              <a:spcBef>
                <a:spcPct val="20000"/>
              </a:spcBef>
              <a:buFont typeface="Arial" pitchFamily="34" charset="0"/>
              <a:buChar char="•"/>
            </a:pPr>
            <a:r>
              <a:rPr kumimoji="0" lang="kk-KZ" sz="2000" b="1" i="0" u="none" strike="noStrike" kern="1200" cap="none" spc="0" normalizeH="0" baseline="0" noProof="0" dirty="0" smtClean="0">
                <a:ln>
                  <a:noFill/>
                </a:ln>
                <a:solidFill>
                  <a:srgbClr val="00B050"/>
                </a:solidFill>
                <a:effectLst/>
                <a:uLnTx/>
                <a:uFillTx/>
                <a:latin typeface="+mn-lt"/>
                <a:ea typeface="+mn-ea"/>
                <a:cs typeface="+mn-cs"/>
              </a:rPr>
              <a:t>Гамма квантарының шашырау бұрыштарының таралу графигі</a:t>
            </a:r>
            <a:endParaRPr kumimoji="0" lang="ru-RU" sz="2000" b="1" i="0" u="none" strike="noStrike" kern="1200" cap="none" spc="0" normalizeH="0" baseline="0" noProof="0" dirty="0">
              <a:ln>
                <a:noFill/>
              </a:ln>
              <a:effectLst/>
              <a:uLnTx/>
              <a:uFillTx/>
              <a:latin typeface="+mn-lt"/>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274638"/>
            <a:ext cx="8043890" cy="511156"/>
          </a:xfrm>
        </p:spPr>
        <p:txBody>
          <a:bodyPr>
            <a:normAutofit/>
          </a:bodyPr>
          <a:lstStyle/>
          <a:p>
            <a:r>
              <a:rPr lang="kk-KZ" sz="2400" dirty="0" smtClean="0"/>
              <a:t>Электрон –позитрон жұптарының пайда болуы</a:t>
            </a:r>
            <a:endParaRPr lang="ru-RU" sz="2400" dirty="0"/>
          </a:p>
        </p:txBody>
      </p:sp>
      <p:sp>
        <p:nvSpPr>
          <p:cNvPr id="3" name="Содержимое 2"/>
          <p:cNvSpPr>
            <a:spLocks noGrp="1"/>
          </p:cNvSpPr>
          <p:nvPr>
            <p:ph idx="1"/>
          </p:nvPr>
        </p:nvSpPr>
        <p:spPr>
          <a:xfrm>
            <a:off x="285720" y="857232"/>
            <a:ext cx="5357850" cy="1357322"/>
          </a:xfrm>
        </p:spPr>
        <p:txBody>
          <a:bodyPr>
            <a:normAutofit/>
          </a:bodyPr>
          <a:lstStyle/>
          <a:p>
            <a:pPr>
              <a:buNone/>
            </a:pPr>
            <a:r>
              <a:rPr lang="kk-KZ" sz="1800" dirty="0" smtClean="0"/>
              <a:t>      Энергиясы 1Мэв асатын фотондар немесе атом ішіндегі байланыс энергиясынан жоғары энергиялы фотондар үшін</a:t>
            </a:r>
            <a:endParaRPr lang="ru-RU" sz="1800" dirty="0"/>
          </a:p>
        </p:txBody>
      </p:sp>
      <p:pic>
        <p:nvPicPr>
          <p:cNvPr id="26626" name="Picture 2" descr="D:\PHYSICS\радиационное материаловедение\0.png"/>
          <p:cNvPicPr>
            <a:picLocks noChangeAspect="1" noChangeArrowheads="1"/>
          </p:cNvPicPr>
          <p:nvPr/>
        </p:nvPicPr>
        <p:blipFill>
          <a:blip r:embed="rId2"/>
          <a:srcRect/>
          <a:stretch>
            <a:fillRect/>
          </a:stretch>
        </p:blipFill>
        <p:spPr bwMode="auto">
          <a:xfrm>
            <a:off x="5572132" y="785794"/>
            <a:ext cx="3147868" cy="714380"/>
          </a:xfrm>
          <a:prstGeom prst="rect">
            <a:avLst/>
          </a:prstGeom>
          <a:noFill/>
        </p:spPr>
      </p:pic>
      <p:pic>
        <p:nvPicPr>
          <p:cNvPr id="26627" name="Picture 3" descr="D:\PHYSICS\радиационное материаловедение\12.bmp"/>
          <p:cNvPicPr>
            <a:picLocks noChangeAspect="1" noChangeArrowheads="1"/>
          </p:cNvPicPr>
          <p:nvPr/>
        </p:nvPicPr>
        <p:blipFill>
          <a:blip r:embed="rId3"/>
          <a:srcRect/>
          <a:stretch>
            <a:fillRect/>
          </a:stretch>
        </p:blipFill>
        <p:spPr bwMode="auto">
          <a:xfrm>
            <a:off x="3643306" y="1571612"/>
            <a:ext cx="2471739" cy="2419350"/>
          </a:xfrm>
          <a:prstGeom prst="rect">
            <a:avLst/>
          </a:prstGeom>
          <a:noFill/>
        </p:spPr>
      </p:pic>
      <p:sp>
        <p:nvSpPr>
          <p:cNvPr id="6" name="Заголовок 1"/>
          <p:cNvSpPr txBox="1">
            <a:spLocks/>
          </p:cNvSpPr>
          <p:nvPr/>
        </p:nvSpPr>
        <p:spPr>
          <a:xfrm>
            <a:off x="285720" y="3929066"/>
            <a:ext cx="8258204" cy="2286016"/>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kk-KZ" sz="2400" b="0" i="0" u="none" strike="noStrike" kern="1200" cap="none" spc="0" normalizeH="0" baseline="0" noProof="0" dirty="0" smtClean="0">
                <a:ln>
                  <a:noFill/>
                </a:ln>
                <a:solidFill>
                  <a:srgbClr val="FF0000"/>
                </a:solidFill>
                <a:effectLst/>
                <a:uLnTx/>
                <a:uFillTx/>
                <a:latin typeface="+mj-lt"/>
                <a:ea typeface="+mj-ea"/>
                <a:cs typeface="+mj-cs"/>
              </a:rPr>
              <a:t>Гамма квантының толық жұтылуы</a:t>
            </a:r>
          </a:p>
          <a:p>
            <a:pPr marL="0" marR="0" lvl="0" indent="0" algn="ctr" defTabSz="914400" rtl="0" eaLnBrk="1" fontAlgn="auto" latinLnBrk="0" hangingPunct="1">
              <a:lnSpc>
                <a:spcPct val="100000"/>
              </a:lnSpc>
              <a:spcBef>
                <a:spcPct val="0"/>
              </a:spcBef>
              <a:spcAft>
                <a:spcPts val="0"/>
              </a:spcAft>
              <a:buClrTx/>
              <a:buSzTx/>
              <a:buFontTx/>
              <a:buNone/>
              <a:tabLst/>
              <a:defRPr/>
            </a:pPr>
            <a:r>
              <a:rPr lang="kk-KZ" sz="2400" dirty="0" smtClean="0">
                <a:latin typeface="+mj-lt"/>
                <a:ea typeface="+mj-ea"/>
                <a:cs typeface="+mj-cs"/>
              </a:rPr>
              <a:t>Гамма квантының затпен әсерлесуі келесі түрде болады:</a:t>
            </a:r>
          </a:p>
          <a:p>
            <a:pPr marL="0" marR="0" lvl="0" indent="0" algn="ctr" defTabSz="914400" rtl="0" eaLnBrk="1" fontAlgn="auto" latinLnBrk="0" hangingPunct="1">
              <a:lnSpc>
                <a:spcPct val="100000"/>
              </a:lnSpc>
              <a:spcBef>
                <a:spcPct val="0"/>
              </a:spcBef>
              <a:spcAft>
                <a:spcPts val="0"/>
              </a:spcAft>
              <a:buClrTx/>
              <a:buSzTx/>
              <a:buFont typeface="Wingdings" pitchFamily="2" charset="2"/>
              <a:buChar char="§"/>
              <a:tabLst/>
              <a:defRPr/>
            </a:pPr>
            <a:r>
              <a:rPr kumimoji="0" lang="kk-KZ" sz="2400" b="0" i="0" u="none" strike="noStrike" kern="1200" cap="none" spc="0" normalizeH="0" baseline="0" noProof="0" dirty="0" smtClean="0">
                <a:ln>
                  <a:noFill/>
                </a:ln>
                <a:solidFill>
                  <a:schemeClr val="tx1"/>
                </a:solidFill>
                <a:effectLst/>
                <a:uLnTx/>
                <a:uFillTx/>
                <a:latin typeface="+mj-lt"/>
                <a:ea typeface="+mj-ea"/>
                <a:cs typeface="+mj-cs"/>
              </a:rPr>
              <a:t> Электронмен</a:t>
            </a:r>
            <a:r>
              <a:rPr kumimoji="0" lang="kk-KZ" sz="2400" b="0" i="0" u="none" strike="noStrike" kern="1200" cap="none" spc="0" normalizeH="0" noProof="0" dirty="0" smtClean="0">
                <a:ln>
                  <a:noFill/>
                </a:ln>
                <a:solidFill>
                  <a:schemeClr val="tx1"/>
                </a:solidFill>
                <a:effectLst/>
                <a:uLnTx/>
                <a:uFillTx/>
                <a:latin typeface="+mj-lt"/>
                <a:ea typeface="+mj-ea"/>
                <a:cs typeface="+mj-cs"/>
              </a:rPr>
              <a:t> әсерлесу қимасы</a:t>
            </a:r>
          </a:p>
          <a:p>
            <a:pPr marL="0" marR="0" lvl="0" indent="0" algn="ctr" defTabSz="914400" rtl="0" eaLnBrk="1" fontAlgn="auto" latinLnBrk="0" hangingPunct="1">
              <a:lnSpc>
                <a:spcPct val="100000"/>
              </a:lnSpc>
              <a:spcBef>
                <a:spcPct val="0"/>
              </a:spcBef>
              <a:spcAft>
                <a:spcPts val="0"/>
              </a:spcAft>
              <a:buClrTx/>
              <a:buSzTx/>
              <a:buFont typeface="Wingdings" pitchFamily="2" charset="2"/>
              <a:buChar char="§"/>
              <a:tabLst/>
              <a:defRPr/>
            </a:pPr>
            <a:r>
              <a:rPr lang="kk-KZ" sz="2400" baseline="0" dirty="0" smtClean="0">
                <a:latin typeface="+mj-lt"/>
                <a:ea typeface="+mj-ea"/>
                <a:cs typeface="+mj-cs"/>
              </a:rPr>
              <a:t> Атоммен</a:t>
            </a:r>
            <a:r>
              <a:rPr lang="kk-KZ" sz="2400" dirty="0" smtClean="0">
                <a:latin typeface="+mj-lt"/>
                <a:ea typeface="+mj-ea"/>
                <a:cs typeface="+mj-cs"/>
              </a:rPr>
              <a:t> әсерлесу қимасы</a:t>
            </a:r>
          </a:p>
          <a:p>
            <a:pPr lvl="0" algn="ctr">
              <a:spcBef>
                <a:spcPct val="0"/>
              </a:spcBef>
              <a:buFont typeface="Wingdings" pitchFamily="2" charset="2"/>
              <a:buChar char="§"/>
            </a:pPr>
            <a:r>
              <a:rPr lang="kk-KZ" sz="2400" dirty="0" smtClean="0">
                <a:latin typeface="+mj-lt"/>
                <a:ea typeface="+mj-ea"/>
                <a:cs typeface="+mj-cs"/>
              </a:rPr>
              <a:t> 1см 3 з</a:t>
            </a:r>
            <a:r>
              <a:rPr kumimoji="0" lang="kk-KZ" sz="2400" b="0" i="0" u="none" strike="noStrike" kern="1200" cap="none" spc="0" normalizeH="0" baseline="0" noProof="0" dirty="0" smtClean="0">
                <a:ln>
                  <a:noFill/>
                </a:ln>
                <a:solidFill>
                  <a:schemeClr val="tx1"/>
                </a:solidFill>
                <a:effectLst/>
                <a:uLnTx/>
                <a:uFillTx/>
                <a:latin typeface="+mj-lt"/>
                <a:ea typeface="+mj-ea"/>
                <a:cs typeface="+mj-cs"/>
              </a:rPr>
              <a:t>атпен</a:t>
            </a:r>
            <a:r>
              <a:rPr kumimoji="0" lang="kk-KZ" sz="2400" b="0" i="0" u="none" strike="noStrike" kern="1200" cap="none" spc="0" normalizeH="0" noProof="0" dirty="0" smtClean="0">
                <a:ln>
                  <a:noFill/>
                </a:ln>
                <a:solidFill>
                  <a:schemeClr val="tx1"/>
                </a:solidFill>
                <a:effectLst/>
                <a:uLnTx/>
                <a:uFillTx/>
                <a:latin typeface="+mj-lt"/>
                <a:ea typeface="+mj-ea"/>
                <a:cs typeface="+mj-cs"/>
              </a:rPr>
              <a:t> әсерлесу қимасы</a:t>
            </a:r>
          </a:p>
          <a:p>
            <a:pPr marL="0" marR="0" lvl="0" indent="0" algn="ctr" defTabSz="914400" rtl="0" eaLnBrk="1" fontAlgn="auto" latinLnBrk="0" hangingPunct="1">
              <a:lnSpc>
                <a:spcPct val="100000"/>
              </a:lnSpc>
              <a:spcBef>
                <a:spcPct val="0"/>
              </a:spcBef>
              <a:spcAft>
                <a:spcPts val="0"/>
              </a:spcAft>
              <a:buClrTx/>
              <a:buSzTx/>
              <a:buFont typeface="Wingdings" pitchFamily="2" charset="2"/>
              <a:buChar char="§"/>
              <a:tabLst/>
              <a:defRPr/>
            </a:pPr>
            <a:r>
              <a:rPr lang="kk-KZ" sz="2400" dirty="0" smtClean="0">
                <a:latin typeface="+mj-lt"/>
                <a:ea typeface="+mj-ea"/>
                <a:cs typeface="+mj-cs"/>
              </a:rPr>
              <a:t> 1 г з</a:t>
            </a:r>
            <a:r>
              <a:rPr lang="kk-KZ" sz="2400" baseline="0" dirty="0" smtClean="0">
                <a:latin typeface="+mj-lt"/>
                <a:ea typeface="+mj-ea"/>
                <a:cs typeface="+mj-cs"/>
              </a:rPr>
              <a:t>атпен</a:t>
            </a:r>
            <a:r>
              <a:rPr lang="kk-KZ" sz="2400" dirty="0" smtClean="0">
                <a:latin typeface="+mj-lt"/>
                <a:ea typeface="+mj-ea"/>
                <a:cs typeface="+mj-cs"/>
              </a:rPr>
              <a:t> әсерлесу қимасы</a:t>
            </a:r>
            <a:endParaRPr kumimoji="0" lang="ru-RU"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266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26628"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6786578" y="4714884"/>
            <a:ext cx="285752" cy="381002"/>
          </a:xfrm>
          <a:prstGeom prst="rect">
            <a:avLst/>
          </a:prstGeom>
          <a:noFill/>
        </p:spPr>
      </p:pic>
      <p:sp>
        <p:nvSpPr>
          <p:cNvPr id="26630" name="Rectangle 6"/>
          <p:cNvSpPr>
            <a:spLocks noChangeArrowheads="1"/>
          </p:cNvSpPr>
          <p:nvPr/>
        </p:nvSpPr>
        <p:spPr bwMode="auto">
          <a:xfrm>
            <a:off x="0" y="6477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2663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26631"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6572264" y="5072074"/>
            <a:ext cx="285752" cy="408217"/>
          </a:xfrm>
          <a:prstGeom prst="rect">
            <a:avLst/>
          </a:prstGeom>
          <a:noFill/>
        </p:spPr>
      </p:pic>
      <p:sp>
        <p:nvSpPr>
          <p:cNvPr id="26633" name="Rectangle 9"/>
          <p:cNvSpPr>
            <a:spLocks noChangeArrowheads="1"/>
          </p:cNvSpPr>
          <p:nvPr/>
        </p:nvSpPr>
        <p:spPr bwMode="auto">
          <a:xfrm>
            <a:off x="0" y="6477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26635"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26634" name="Picture 10"/>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6686564" y="5429265"/>
            <a:ext cx="171451" cy="428628"/>
          </a:xfrm>
          <a:prstGeom prst="rect">
            <a:avLst/>
          </a:prstGeom>
          <a:noFill/>
        </p:spPr>
      </p:pic>
      <p:sp>
        <p:nvSpPr>
          <p:cNvPr id="26636" name="Rectangle 12"/>
          <p:cNvSpPr>
            <a:spLocks noChangeArrowheads="1"/>
          </p:cNvSpPr>
          <p:nvPr/>
        </p:nvSpPr>
        <p:spPr bwMode="auto">
          <a:xfrm>
            <a:off x="0" y="6477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26638"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26637" name="Picture 13"/>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6600838" y="5857892"/>
            <a:ext cx="342902" cy="285752"/>
          </a:xfrm>
          <a:prstGeom prst="rect">
            <a:avLst/>
          </a:prstGeom>
          <a:noFill/>
        </p:spPr>
      </p:pic>
      <p:sp>
        <p:nvSpPr>
          <p:cNvPr id="26639" name="Rectangle 15"/>
          <p:cNvSpPr>
            <a:spLocks noChangeArrowheads="1"/>
          </p:cNvSpPr>
          <p:nvPr/>
        </p:nvSpPr>
        <p:spPr bwMode="auto">
          <a:xfrm>
            <a:off x="0" y="6477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26641" name="Rectangle 1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26640" name="Picture 16"/>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7358082" y="4738698"/>
            <a:ext cx="1218012" cy="261938"/>
          </a:xfrm>
          <a:prstGeom prst="rect">
            <a:avLst/>
          </a:prstGeom>
          <a:noFill/>
        </p:spPr>
      </p:pic>
      <p:sp>
        <p:nvSpPr>
          <p:cNvPr id="26642" name="Rectangle 18"/>
          <p:cNvSpPr>
            <a:spLocks noChangeArrowheads="1"/>
          </p:cNvSpPr>
          <p:nvPr/>
        </p:nvSpPr>
        <p:spPr bwMode="auto">
          <a:xfrm>
            <a:off x="0" y="6477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26644" name="Rectangle 2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26643" name="Picture 19"/>
          <p:cNvPicPr>
            <a:picLocks noChangeAspect="1" noChangeArrowheads="1"/>
          </p:cNvPicPr>
          <p:nvPr/>
        </p:nvPicPr>
        <p:blipFill>
          <a:blip r:embed="rId9">
            <a:clrChange>
              <a:clrFrom>
                <a:srgbClr val="FFFFFF"/>
              </a:clrFrom>
              <a:clrTo>
                <a:srgbClr val="FFFFFF">
                  <a:alpha val="0"/>
                </a:srgbClr>
              </a:clrTo>
            </a:clrChange>
          </a:blip>
          <a:srcRect/>
          <a:stretch>
            <a:fillRect/>
          </a:stretch>
        </p:blipFill>
        <p:spPr bwMode="auto">
          <a:xfrm>
            <a:off x="7429520" y="5134441"/>
            <a:ext cx="1000132" cy="298825"/>
          </a:xfrm>
          <a:prstGeom prst="rect">
            <a:avLst/>
          </a:prstGeom>
          <a:noFill/>
        </p:spPr>
      </p:pic>
      <p:sp>
        <p:nvSpPr>
          <p:cNvPr id="26645" name="Rectangle 21"/>
          <p:cNvSpPr>
            <a:spLocks noChangeArrowheads="1"/>
          </p:cNvSpPr>
          <p:nvPr/>
        </p:nvSpPr>
        <p:spPr bwMode="auto">
          <a:xfrm>
            <a:off x="0" y="6477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26647" name="Rectangle 2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26646" name="Picture 22"/>
          <p:cNvPicPr>
            <a:picLocks noChangeAspect="1" noChangeArrowheads="1"/>
          </p:cNvPicPr>
          <p:nvPr/>
        </p:nvPicPr>
        <p:blipFill>
          <a:blip r:embed="rId10">
            <a:clrChange>
              <a:clrFrom>
                <a:srgbClr val="FFFFFF"/>
              </a:clrFrom>
              <a:clrTo>
                <a:srgbClr val="FFFFFF">
                  <a:alpha val="0"/>
                </a:srgbClr>
              </a:clrTo>
            </a:clrChange>
          </a:blip>
          <a:srcRect/>
          <a:stretch>
            <a:fillRect/>
          </a:stretch>
        </p:blipFill>
        <p:spPr bwMode="auto">
          <a:xfrm>
            <a:off x="7309268" y="5500702"/>
            <a:ext cx="406004" cy="261938"/>
          </a:xfrm>
          <a:prstGeom prst="rect">
            <a:avLst/>
          </a:prstGeom>
          <a:noFill/>
        </p:spPr>
      </p:pic>
      <p:sp>
        <p:nvSpPr>
          <p:cNvPr id="26648" name="Rectangle 24"/>
          <p:cNvSpPr>
            <a:spLocks noChangeArrowheads="1"/>
          </p:cNvSpPr>
          <p:nvPr/>
        </p:nvSpPr>
        <p:spPr bwMode="auto">
          <a:xfrm>
            <a:off x="0" y="6477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26650" name="Rectangle 2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26649" name="Picture 25"/>
          <p:cNvPicPr>
            <a:picLocks noChangeAspect="1" noChangeArrowheads="1"/>
          </p:cNvPicPr>
          <p:nvPr/>
        </p:nvPicPr>
        <p:blipFill>
          <a:blip r:embed="rId11">
            <a:clrChange>
              <a:clrFrom>
                <a:srgbClr val="FFFFFF"/>
              </a:clrFrom>
              <a:clrTo>
                <a:srgbClr val="FFFFFF">
                  <a:alpha val="0"/>
                </a:srgbClr>
              </a:clrTo>
            </a:clrChange>
          </a:blip>
          <a:srcRect/>
          <a:stretch>
            <a:fillRect/>
          </a:stretch>
        </p:blipFill>
        <p:spPr bwMode="auto">
          <a:xfrm>
            <a:off x="7286644" y="5890715"/>
            <a:ext cx="423863" cy="229115"/>
          </a:xfrm>
          <a:prstGeom prst="rect">
            <a:avLst/>
          </a:prstGeom>
          <a:noFill/>
        </p:spPr>
      </p:pic>
      <p:sp>
        <p:nvSpPr>
          <p:cNvPr id="26651" name="Rectangle 27"/>
          <p:cNvSpPr>
            <a:spLocks noChangeArrowheads="1"/>
          </p:cNvSpPr>
          <p:nvPr/>
        </p:nvSpPr>
        <p:spPr bwMode="auto">
          <a:xfrm>
            <a:off x="0" y="6477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pic>
        <p:nvPicPr>
          <p:cNvPr id="26652" name="Picture 28" descr="D:\PHYSICS\радиационное материаловедение\781.png"/>
          <p:cNvPicPr>
            <a:picLocks noChangeAspect="1" noChangeArrowheads="1"/>
          </p:cNvPicPr>
          <p:nvPr/>
        </p:nvPicPr>
        <p:blipFill>
          <a:blip r:embed="rId12"/>
          <a:srcRect/>
          <a:stretch>
            <a:fillRect/>
          </a:stretch>
        </p:blipFill>
        <p:spPr bwMode="auto">
          <a:xfrm>
            <a:off x="6715140" y="1643050"/>
            <a:ext cx="1846866" cy="1643074"/>
          </a:xfrm>
          <a:prstGeom prst="rect">
            <a:avLst/>
          </a:prstGeom>
          <a:noFill/>
        </p:spPr>
      </p:pic>
      <p:pic>
        <p:nvPicPr>
          <p:cNvPr id="26653" name="Picture 29" descr="D:\PHYSICS\радиационное материаловедение\78.png"/>
          <p:cNvPicPr>
            <a:picLocks noChangeAspect="1" noChangeArrowheads="1"/>
          </p:cNvPicPr>
          <p:nvPr/>
        </p:nvPicPr>
        <p:blipFill>
          <a:blip r:embed="rId13"/>
          <a:srcRect/>
          <a:stretch>
            <a:fillRect/>
          </a:stretch>
        </p:blipFill>
        <p:spPr bwMode="auto">
          <a:xfrm>
            <a:off x="500034" y="1785926"/>
            <a:ext cx="2649888" cy="566739"/>
          </a:xfrm>
          <a:prstGeom prst="rect">
            <a:avLst/>
          </a:prstGeom>
          <a:noFill/>
        </p:spPr>
      </p:pic>
      <p:sp>
        <p:nvSpPr>
          <p:cNvPr id="33" name="Содержимое 2"/>
          <p:cNvSpPr txBox="1">
            <a:spLocks/>
          </p:cNvSpPr>
          <p:nvPr/>
        </p:nvSpPr>
        <p:spPr>
          <a:xfrm>
            <a:off x="0" y="5643578"/>
            <a:ext cx="1714480" cy="71438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kk-KZ" sz="1100" b="1" i="0" u="none" strike="noStrike" kern="1200" cap="none" spc="0" normalizeH="0" baseline="0" noProof="0" dirty="0" smtClean="0">
                <a:ln>
                  <a:noFill/>
                </a:ln>
                <a:solidFill>
                  <a:srgbClr val="FF0000"/>
                </a:solidFill>
                <a:effectLst/>
                <a:uLnTx/>
                <a:uFillTx/>
                <a:latin typeface="+mn-lt"/>
                <a:ea typeface="+mn-ea"/>
                <a:cs typeface="+mn-cs"/>
              </a:rPr>
              <a:t>      макроскопиялық қима</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kk-KZ" sz="1100" b="1" dirty="0" smtClean="0">
                <a:solidFill>
                  <a:srgbClr val="FF0000"/>
                </a:solidFill>
              </a:rPr>
              <a:t>Жұқтылу коэффициенті</a:t>
            </a:r>
            <a:endParaRPr kumimoji="0" lang="ru-RU" sz="1100" b="1" i="0" u="none" strike="noStrike" kern="1200" cap="none" spc="0" normalizeH="0" baseline="0" noProof="0" dirty="0">
              <a:ln>
                <a:noFill/>
              </a:ln>
              <a:solidFill>
                <a:srgbClr val="FF0000"/>
              </a:solidFill>
              <a:effectLst/>
              <a:uLnTx/>
              <a:uFillTx/>
              <a:latin typeface="+mn-lt"/>
              <a:ea typeface="+mn-ea"/>
              <a:cs typeface="+mn-cs"/>
            </a:endParaRPr>
          </a:p>
        </p:txBody>
      </p:sp>
      <p:sp>
        <p:nvSpPr>
          <p:cNvPr id="35" name="Стрелка вправо 34"/>
          <p:cNvSpPr/>
          <p:nvPr/>
        </p:nvSpPr>
        <p:spPr>
          <a:xfrm>
            <a:off x="1643042" y="5643578"/>
            <a:ext cx="642942" cy="5000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6" name="Содержимое 2"/>
          <p:cNvSpPr txBox="1">
            <a:spLocks/>
          </p:cNvSpPr>
          <p:nvPr/>
        </p:nvSpPr>
        <p:spPr>
          <a:xfrm>
            <a:off x="0" y="3000372"/>
            <a:ext cx="3857620" cy="107157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kk-KZ" sz="1100" b="1" i="0" u="none" strike="noStrike" kern="1200" cap="none" spc="0" normalizeH="0" baseline="0" noProof="0" dirty="0" smtClean="0">
                <a:ln>
                  <a:noFill/>
                </a:ln>
                <a:solidFill>
                  <a:srgbClr val="FF0000"/>
                </a:solidFill>
                <a:effectLst/>
                <a:uLnTx/>
                <a:uFillTx/>
                <a:latin typeface="+mn-lt"/>
                <a:ea typeface="+mn-ea"/>
                <a:cs typeface="+mn-cs"/>
              </a:rPr>
              <a:t>          </a:t>
            </a:r>
            <a:r>
              <a:rPr kumimoji="0" lang="kk-KZ" sz="1400" b="1" i="0" u="none" strike="noStrike" kern="1200" cap="none" spc="0" normalizeH="0" baseline="0" noProof="0" dirty="0" smtClean="0">
                <a:ln>
                  <a:noFill/>
                </a:ln>
                <a:solidFill>
                  <a:srgbClr val="FF0000"/>
                </a:solidFill>
                <a:effectLst/>
                <a:uLnTx/>
                <a:uFillTx/>
                <a:latin typeface="+mn-lt"/>
                <a:ea typeface="+mn-ea"/>
                <a:cs typeface="+mn-cs"/>
              </a:rPr>
              <a:t>Гамма сәулесі</a:t>
            </a:r>
            <a:r>
              <a:rPr kumimoji="0" lang="kk-KZ" sz="1400" b="1" i="0" u="none" strike="noStrike" kern="1200" cap="none" spc="0" normalizeH="0" noProof="0" dirty="0" smtClean="0">
                <a:ln>
                  <a:noFill/>
                </a:ln>
                <a:solidFill>
                  <a:srgbClr val="FF0000"/>
                </a:solidFill>
                <a:effectLst/>
                <a:uLnTx/>
                <a:uFillTx/>
                <a:latin typeface="+mn-lt"/>
                <a:ea typeface="+mn-ea"/>
                <a:cs typeface="+mn-cs"/>
              </a:rPr>
              <a:t> затпен әсерлескенде энергиясы толық  немесе жартылай  жоғалатын болғандықтан ол экспоненциал заңмен әлсірейді</a:t>
            </a:r>
            <a:endParaRPr kumimoji="0" lang="ru-RU" sz="1400" b="1" i="0" u="none" strike="noStrike" kern="1200" cap="none" spc="0" normalizeH="0" baseline="0" noProof="0" dirty="0">
              <a:ln>
                <a:noFill/>
              </a:ln>
              <a:solidFill>
                <a:srgbClr val="FF0000"/>
              </a:solidFill>
              <a:effectLst/>
              <a:uLnTx/>
              <a:uFillTx/>
              <a:latin typeface="+mn-lt"/>
              <a:ea typeface="+mn-ea"/>
              <a:cs typeface="+mn-cs"/>
            </a:endParaRPr>
          </a:p>
        </p:txBody>
      </p:sp>
      <p:pic>
        <p:nvPicPr>
          <p:cNvPr id="26654" name="Picture 30" descr="D:\PHYSICS\радиационное материаловедение\78.png"/>
          <p:cNvPicPr>
            <a:picLocks noChangeAspect="1" noChangeArrowheads="1"/>
          </p:cNvPicPr>
          <p:nvPr/>
        </p:nvPicPr>
        <p:blipFill>
          <a:blip r:embed="rId14"/>
          <a:srcRect/>
          <a:stretch>
            <a:fillRect/>
          </a:stretch>
        </p:blipFill>
        <p:spPr bwMode="auto">
          <a:xfrm>
            <a:off x="642910" y="2333622"/>
            <a:ext cx="2582863" cy="66675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74638"/>
            <a:ext cx="8258204" cy="796908"/>
          </a:xfrm>
        </p:spPr>
        <p:txBody>
          <a:bodyPr>
            <a:noAutofit/>
          </a:bodyPr>
          <a:lstStyle/>
          <a:p>
            <a:r>
              <a:rPr lang="kk-KZ" sz="3200" dirty="0" smtClean="0">
                <a:solidFill>
                  <a:srgbClr val="FF0000"/>
                </a:solidFill>
              </a:rPr>
              <a:t>Ауыр зарядталған бөлшектердің зат арқылы өткендегі дозалық таралуы</a:t>
            </a:r>
            <a:endParaRPr lang="ru-RU" sz="3200" dirty="0">
              <a:solidFill>
                <a:srgbClr val="FF0000"/>
              </a:solidFill>
            </a:endParaRPr>
          </a:p>
        </p:txBody>
      </p:sp>
      <p:pic>
        <p:nvPicPr>
          <p:cNvPr id="4" name="Picture 4" descr="C:\Users\admin\Desktop\2.png"/>
          <p:cNvPicPr>
            <a:picLocks noGrp="1" noChangeAspect="1" noChangeArrowheads="1"/>
          </p:cNvPicPr>
          <p:nvPr>
            <p:ph idx="1"/>
          </p:nvPr>
        </p:nvPicPr>
        <p:blipFill>
          <a:blip r:embed="rId2"/>
          <a:srcRect/>
          <a:stretch>
            <a:fillRect/>
          </a:stretch>
        </p:blipFill>
        <p:spPr bwMode="auto">
          <a:xfrm>
            <a:off x="2500298" y="1206198"/>
            <a:ext cx="4913975" cy="3151496"/>
          </a:xfrm>
          <a:prstGeom prst="rect">
            <a:avLst/>
          </a:prstGeom>
          <a:noFill/>
        </p:spPr>
      </p:pic>
      <p:sp>
        <p:nvSpPr>
          <p:cNvPr id="5" name="Заголовок 1"/>
          <p:cNvSpPr txBox="1">
            <a:spLocks/>
          </p:cNvSpPr>
          <p:nvPr/>
        </p:nvSpPr>
        <p:spPr>
          <a:xfrm>
            <a:off x="285720" y="4214818"/>
            <a:ext cx="8258204" cy="582594"/>
          </a:xfrm>
          <a:prstGeom prst="rect">
            <a:avLst/>
          </a:prstGeom>
        </p:spPr>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kk-KZ" sz="2800" b="0" i="0" u="none" strike="noStrike" kern="1200" cap="none" spc="0" normalizeH="0" baseline="0" noProof="0" dirty="0" smtClean="0">
                <a:ln>
                  <a:noFill/>
                </a:ln>
                <a:solidFill>
                  <a:srgbClr val="FF0000"/>
                </a:solidFill>
                <a:effectLst/>
                <a:uLnTx/>
                <a:uFillTx/>
                <a:latin typeface="+mj-lt"/>
                <a:ea typeface="+mj-ea"/>
                <a:cs typeface="+mj-cs"/>
              </a:rPr>
              <a:t>Ауыр зарядталған бөлшектердің трекке кеткен энергиясы</a:t>
            </a:r>
            <a:endParaRPr kumimoji="0" lang="ru-RU" sz="2800" b="0" i="0" u="none" strike="noStrike" kern="1200" cap="none" spc="0" normalizeH="0" baseline="0" noProof="0" dirty="0">
              <a:ln>
                <a:noFill/>
              </a:ln>
              <a:solidFill>
                <a:srgbClr val="FF0000"/>
              </a:solidFill>
              <a:effectLst/>
              <a:uLnTx/>
              <a:uFillTx/>
              <a:latin typeface="+mj-lt"/>
              <a:ea typeface="+mj-ea"/>
              <a:cs typeface="+mj-cs"/>
            </a:endParaRPr>
          </a:p>
        </p:txBody>
      </p:sp>
      <p:pic>
        <p:nvPicPr>
          <p:cNvPr id="6"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571868" y="5000636"/>
            <a:ext cx="1714512" cy="536717"/>
          </a:xfrm>
          <a:prstGeom prst="rect">
            <a:avLst/>
          </a:prstGeom>
          <a:noFill/>
        </p:spPr>
      </p:pic>
      <p:pic>
        <p:nvPicPr>
          <p:cNvPr id="7" name="Picture 3" descr="C:\Users\admin\Desktop\5.png"/>
          <p:cNvPicPr>
            <a:picLocks noChangeAspect="1" noChangeArrowheads="1"/>
          </p:cNvPicPr>
          <p:nvPr/>
        </p:nvPicPr>
        <p:blipFill>
          <a:blip r:embed="rId4"/>
          <a:srcRect/>
          <a:stretch>
            <a:fillRect/>
          </a:stretch>
        </p:blipFill>
        <p:spPr bwMode="auto">
          <a:xfrm>
            <a:off x="2071670" y="6143644"/>
            <a:ext cx="4634253" cy="428628"/>
          </a:xfrm>
          <a:prstGeom prst="rect">
            <a:avLst/>
          </a:prstGeom>
          <a:noFill/>
        </p:spPr>
      </p:pic>
      <p:sp>
        <p:nvSpPr>
          <p:cNvPr id="8" name="Заголовок 1"/>
          <p:cNvSpPr txBox="1">
            <a:spLocks/>
          </p:cNvSpPr>
          <p:nvPr/>
        </p:nvSpPr>
        <p:spPr>
          <a:xfrm>
            <a:off x="571472" y="5500702"/>
            <a:ext cx="8258204" cy="582594"/>
          </a:xfrm>
          <a:prstGeom prst="rect">
            <a:avLst/>
          </a:prstGeom>
        </p:spPr>
        <p:txBody>
          <a:bodyPr vert="horz" lIns="91440" tIns="45720" rIns="91440" bIns="45720" rtlCol="0"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kk-KZ" sz="2800" b="0" i="0" u="none" strike="noStrike" kern="1200" cap="none" spc="0" normalizeH="0" baseline="0" noProof="0" dirty="0" smtClean="0">
                <a:ln>
                  <a:noFill/>
                </a:ln>
                <a:solidFill>
                  <a:srgbClr val="FF0000"/>
                </a:solidFill>
                <a:effectLst/>
                <a:uLnTx/>
                <a:uFillTx/>
                <a:latin typeface="+mj-lt"/>
                <a:ea typeface="+mj-ea"/>
                <a:cs typeface="+mj-cs"/>
              </a:rPr>
              <a:t>Бөлшектердің жүрген жолы келесі формуламен анықталады:</a:t>
            </a:r>
            <a:endParaRPr kumimoji="0" lang="ru-RU" sz="2800" b="0" i="0" u="none" strike="noStrike" kern="1200" cap="none" spc="0" normalizeH="0" baseline="0" noProof="0" dirty="0">
              <a:ln>
                <a:noFill/>
              </a:ln>
              <a:solidFill>
                <a:srgbClr val="FF0000"/>
              </a:solidFill>
              <a:effectLst/>
              <a:uLnTx/>
              <a:uFillTx/>
              <a:latin typeface="+mj-lt"/>
              <a:ea typeface="+mj-ea"/>
              <a:cs typeface="+mj-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42852"/>
            <a:ext cx="8258204" cy="511156"/>
          </a:xfrm>
        </p:spPr>
        <p:txBody>
          <a:bodyPr>
            <a:normAutofit/>
          </a:bodyPr>
          <a:lstStyle/>
          <a:p>
            <a:r>
              <a:rPr lang="kk-KZ" sz="2400" b="1" dirty="0" smtClean="0"/>
              <a:t>Нейтрондардың затпен әсерлесуі</a:t>
            </a:r>
            <a:endParaRPr lang="ru-RU" sz="2400" b="1" dirty="0"/>
          </a:p>
        </p:txBody>
      </p:sp>
      <p:sp>
        <p:nvSpPr>
          <p:cNvPr id="3" name="Содержимое 2"/>
          <p:cNvSpPr>
            <a:spLocks noGrp="1"/>
          </p:cNvSpPr>
          <p:nvPr>
            <p:ph idx="1"/>
          </p:nvPr>
        </p:nvSpPr>
        <p:spPr>
          <a:xfrm>
            <a:off x="0" y="1928803"/>
            <a:ext cx="4071934" cy="3143272"/>
          </a:xfrm>
        </p:spPr>
        <p:txBody>
          <a:bodyPr>
            <a:normAutofit fontScale="85000" lnSpcReduction="10000"/>
          </a:bodyPr>
          <a:lstStyle/>
          <a:p>
            <a:pPr algn="just"/>
            <a:r>
              <a:rPr lang="kk-KZ" sz="2000" b="1" dirty="0" smtClean="0">
                <a:solidFill>
                  <a:srgbClr val="00B050"/>
                </a:solidFill>
              </a:rPr>
              <a:t>Серпімсіз соқтығысу кезінде соқтығысқан бөлшектердің табиғаты өзгереді. Келесі реакциялар жүреді:</a:t>
            </a:r>
            <a:r>
              <a:rPr lang="en-US" sz="2000" b="1" dirty="0" smtClean="0"/>
              <a:t> (n,</a:t>
            </a:r>
            <a:r>
              <a:rPr lang="kk-KZ" sz="2000" b="1" dirty="0" smtClean="0"/>
              <a:t> </a:t>
            </a:r>
            <a:r>
              <a:rPr lang="en-US" sz="2000" b="1" dirty="0" smtClean="0"/>
              <a:t>p),</a:t>
            </a:r>
            <a:r>
              <a:rPr lang="kk-KZ" sz="2000" b="1" dirty="0" smtClean="0">
                <a:solidFill>
                  <a:srgbClr val="00B050"/>
                </a:solidFill>
              </a:rPr>
              <a:t> </a:t>
            </a:r>
            <a:r>
              <a:rPr lang="en-US" sz="2000" b="1" dirty="0" smtClean="0"/>
              <a:t>(n, 2n), (n,</a:t>
            </a:r>
            <a:r>
              <a:rPr lang="kk-KZ" sz="2000" b="1" dirty="0" smtClean="0"/>
              <a:t>а</a:t>
            </a:r>
            <a:r>
              <a:rPr lang="en-US" sz="2000" b="1" dirty="0" smtClean="0"/>
              <a:t>)</a:t>
            </a:r>
            <a:r>
              <a:rPr lang="kk-KZ" sz="2000" b="1" dirty="0" smtClean="0"/>
              <a:t>, </a:t>
            </a:r>
            <a:r>
              <a:rPr lang="ru-RU" sz="2000" b="1" dirty="0" smtClean="0"/>
              <a:t>(</a:t>
            </a:r>
            <a:r>
              <a:rPr lang="en-US" sz="2000" b="1" dirty="0" err="1" smtClean="0"/>
              <a:t>n,y</a:t>
            </a:r>
            <a:r>
              <a:rPr lang="ru-RU" sz="2000" b="1" dirty="0" smtClean="0"/>
              <a:t>)</a:t>
            </a:r>
            <a:r>
              <a:rPr lang="en-US" sz="2000" b="1" dirty="0" smtClean="0"/>
              <a:t>. </a:t>
            </a:r>
            <a:r>
              <a:rPr lang="kk-KZ" sz="2000" b="1" dirty="0" smtClean="0"/>
              <a:t>Осы реакциялардың болу ықтималдығы микроскопиялық қимамен сипатталады. Микроскопиялық қиманы ядроның жанындағы сфера ретінде қарастыруға болады, осы сфераны қия өтіп, нейтрон ядромен байланысады. Толық эффективтілік қима келесі түрде болады </a:t>
            </a:r>
            <a:endParaRPr lang="ru-RU" dirty="0" smtClean="0"/>
          </a:p>
          <a:p>
            <a:pPr algn="just"/>
            <a:endParaRPr lang="ru-RU" dirty="0"/>
          </a:p>
        </p:txBody>
      </p:sp>
      <p:pic>
        <p:nvPicPr>
          <p:cNvPr id="4097" name="Picture 1" descr="D:\PHYSICS\радиационное материаловедение\0.bmp"/>
          <p:cNvPicPr>
            <a:picLocks noChangeAspect="1" noChangeArrowheads="1"/>
          </p:cNvPicPr>
          <p:nvPr/>
        </p:nvPicPr>
        <p:blipFill>
          <a:blip r:embed="rId2"/>
          <a:srcRect/>
          <a:stretch>
            <a:fillRect/>
          </a:stretch>
        </p:blipFill>
        <p:spPr bwMode="auto">
          <a:xfrm>
            <a:off x="5143504" y="2357430"/>
            <a:ext cx="3457575" cy="2266950"/>
          </a:xfrm>
          <a:prstGeom prst="rect">
            <a:avLst/>
          </a:prstGeom>
          <a:noFill/>
        </p:spPr>
      </p:pic>
      <p:sp>
        <p:nvSpPr>
          <p:cNvPr id="5" name="Содержимое 2"/>
          <p:cNvSpPr txBox="1">
            <a:spLocks/>
          </p:cNvSpPr>
          <p:nvPr/>
        </p:nvSpPr>
        <p:spPr>
          <a:xfrm>
            <a:off x="4357654" y="4857760"/>
            <a:ext cx="4786346" cy="1571636"/>
          </a:xfrm>
          <a:prstGeom prst="rect">
            <a:avLst/>
          </a:prstGeom>
        </p:spPr>
        <p:txBody>
          <a:bodyPr vert="horz" lIns="91440" tIns="45720" rIns="91440" bIns="45720" rtlCol="0">
            <a:noAutofit/>
          </a:bodyPr>
          <a:lstStyle/>
          <a:p>
            <a:pPr marL="342900" lvl="0" indent="-342900">
              <a:spcBef>
                <a:spcPct val="20000"/>
              </a:spcBef>
              <a:buFont typeface="Arial" pitchFamily="34" charset="0"/>
              <a:buChar char="•"/>
            </a:pPr>
            <a:r>
              <a:rPr kumimoji="0" lang="kk-KZ" sz="1600" b="1" i="0" u="none" strike="noStrike" kern="1200" cap="none" spc="0" normalizeH="0" baseline="0" noProof="0" dirty="0" smtClean="0">
                <a:ln>
                  <a:noFill/>
                </a:ln>
                <a:solidFill>
                  <a:srgbClr val="FF0000"/>
                </a:solidFill>
                <a:effectLst/>
                <a:uLnTx/>
                <a:uFillTx/>
                <a:latin typeface="+mn-lt"/>
                <a:ea typeface="+mn-ea"/>
                <a:cs typeface="+mn-cs"/>
              </a:rPr>
              <a:t>Нейтронның серпімді</a:t>
            </a:r>
            <a:r>
              <a:rPr kumimoji="0" lang="kk-KZ" sz="1600" b="1" i="0" u="none" strike="noStrike" kern="1200" cap="none" spc="0" normalizeH="0" noProof="0" dirty="0" smtClean="0">
                <a:ln>
                  <a:noFill/>
                </a:ln>
                <a:solidFill>
                  <a:srgbClr val="FF0000"/>
                </a:solidFill>
                <a:effectLst/>
                <a:uLnTx/>
                <a:uFillTx/>
                <a:latin typeface="+mn-lt"/>
                <a:ea typeface="+mn-ea"/>
                <a:cs typeface="+mn-cs"/>
              </a:rPr>
              <a:t> соқтығысуы</a:t>
            </a:r>
          </a:p>
          <a:p>
            <a:pPr marL="342900" lvl="0" indent="-342900">
              <a:spcBef>
                <a:spcPct val="20000"/>
              </a:spcBef>
              <a:buFont typeface="Arial" pitchFamily="34" charset="0"/>
              <a:buChar char="•"/>
            </a:pPr>
            <a:r>
              <a:rPr kumimoji="0" lang="kk-KZ" sz="1600" b="1" i="0" u="none" strike="noStrike" kern="1200" cap="none" spc="0" normalizeH="0" baseline="0" noProof="0" dirty="0" smtClean="0">
                <a:ln>
                  <a:noFill/>
                </a:ln>
                <a:solidFill>
                  <a:srgbClr val="00B050"/>
                </a:solidFill>
                <a:effectLst/>
                <a:uLnTx/>
                <a:uFillTx/>
                <a:latin typeface="+mn-lt"/>
                <a:ea typeface="+mn-ea"/>
                <a:cs typeface="+mn-cs"/>
              </a:rPr>
              <a:t>Нейтрондар</a:t>
            </a:r>
            <a:r>
              <a:rPr kumimoji="0" lang="kk-KZ" sz="1600" b="1" i="0" u="none" strike="noStrike" kern="1200" cap="none" spc="0" normalizeH="0" baseline="0" noProof="0" dirty="0" smtClean="0">
                <a:ln>
                  <a:noFill/>
                </a:ln>
                <a:solidFill>
                  <a:schemeClr val="tx1"/>
                </a:solidFill>
                <a:effectLst/>
                <a:uLnTx/>
                <a:uFillTx/>
                <a:latin typeface="+mn-lt"/>
                <a:ea typeface="+mn-ea"/>
                <a:cs typeface="+mn-cs"/>
              </a:rPr>
              <a:t> атомның ядросымен соқтығыса отырып</a:t>
            </a:r>
            <a:r>
              <a:rPr lang="kk-KZ" sz="1600" b="1" dirty="0" smtClean="0"/>
              <a:t>, энергиясы нейтрон</a:t>
            </a:r>
            <a:r>
              <a:rPr kumimoji="0" lang="kk-KZ" sz="1600" b="1" i="0" u="none" strike="noStrike" kern="1200" cap="none" spc="0" normalizeH="0" noProof="0" dirty="0" smtClean="0">
                <a:ln>
                  <a:noFill/>
                </a:ln>
                <a:solidFill>
                  <a:schemeClr val="tx1"/>
                </a:solidFill>
                <a:effectLst/>
                <a:uLnTx/>
                <a:uFillTx/>
                <a:latin typeface="+mn-lt"/>
                <a:ea typeface="+mn-ea"/>
                <a:cs typeface="+mn-cs"/>
              </a:rPr>
              <a:t> мен </a:t>
            </a:r>
            <a:r>
              <a:rPr lang="en-US" sz="1600" b="1" dirty="0" smtClean="0"/>
              <a:t>“</a:t>
            </a:r>
            <a:r>
              <a:rPr kumimoji="0" lang="kk-KZ" sz="1600" b="1" i="0" u="none" strike="noStrike" kern="1200" cap="none" spc="0" normalizeH="0" noProof="0" dirty="0" smtClean="0">
                <a:ln>
                  <a:noFill/>
                </a:ln>
                <a:solidFill>
                  <a:schemeClr val="tx1"/>
                </a:solidFill>
                <a:effectLst/>
                <a:uLnTx/>
                <a:uFillTx/>
                <a:latin typeface="+mn-lt"/>
                <a:ea typeface="+mn-ea"/>
                <a:cs typeface="+mn-cs"/>
              </a:rPr>
              <a:t>беру ядросына</a:t>
            </a:r>
            <a:r>
              <a:rPr kumimoji="0" lang="en-US" sz="1600" b="1" i="0" u="none" strike="noStrike" kern="1200" cap="none" spc="0" normalizeH="0" noProof="0" dirty="0" smtClean="0">
                <a:ln>
                  <a:noFill/>
                </a:ln>
                <a:solidFill>
                  <a:schemeClr val="tx1"/>
                </a:solidFill>
                <a:effectLst/>
                <a:uLnTx/>
                <a:uFillTx/>
                <a:latin typeface="+mn-lt"/>
                <a:ea typeface="+mn-ea"/>
                <a:cs typeface="+mn-cs"/>
              </a:rPr>
              <a:t>”</a:t>
            </a:r>
            <a:r>
              <a:rPr kumimoji="0" lang="kk-KZ" sz="1600" b="1" i="0" u="none" strike="noStrike" kern="1200" cap="none" spc="0" normalizeH="0" noProof="0" dirty="0" smtClean="0">
                <a:ln>
                  <a:noFill/>
                </a:ln>
                <a:solidFill>
                  <a:schemeClr val="tx1"/>
                </a:solidFill>
                <a:effectLst/>
                <a:uLnTx/>
                <a:uFillTx/>
                <a:latin typeface="+mn-lt"/>
                <a:ea typeface="+mn-ea"/>
                <a:cs typeface="+mn-cs"/>
              </a:rPr>
              <a:t> бөлінеді. Ядроның массасы кіші болған сайын энергияны соншалықты көп алады. </a:t>
            </a:r>
            <a:endParaRPr kumimoji="0" lang="ru-RU" sz="16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ru-RU"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6" name="Стрелка вниз 5"/>
          <p:cNvSpPr/>
          <p:nvPr/>
        </p:nvSpPr>
        <p:spPr>
          <a:xfrm>
            <a:off x="2786050" y="785794"/>
            <a:ext cx="500066"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Стрелка вниз 6"/>
          <p:cNvSpPr/>
          <p:nvPr/>
        </p:nvSpPr>
        <p:spPr>
          <a:xfrm>
            <a:off x="5857884" y="785794"/>
            <a:ext cx="500066"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одержимое 2"/>
          <p:cNvSpPr txBox="1">
            <a:spLocks/>
          </p:cNvSpPr>
          <p:nvPr/>
        </p:nvSpPr>
        <p:spPr>
          <a:xfrm>
            <a:off x="500034" y="1357298"/>
            <a:ext cx="8072494" cy="500066"/>
          </a:xfrm>
          <a:prstGeom prst="rect">
            <a:avLst/>
          </a:prstGeom>
        </p:spPr>
        <p:txBody>
          <a:bodyPr vert="horz" lIns="91440" tIns="45720" rIns="91440" bIns="45720" rtlCol="0">
            <a:noAutofit/>
          </a:bodyPr>
          <a:lstStyle/>
          <a:p>
            <a:pPr marL="342900" lvl="0" indent="-342900">
              <a:spcBef>
                <a:spcPct val="20000"/>
              </a:spcBef>
            </a:pPr>
            <a:r>
              <a:rPr kumimoji="0" lang="kk-KZ" sz="1600" b="1" i="0" u="none" strike="noStrike" kern="1200" cap="none" spc="0" normalizeH="0" baseline="0" noProof="0" dirty="0" smtClean="0">
                <a:ln>
                  <a:noFill/>
                </a:ln>
                <a:solidFill>
                  <a:srgbClr val="FF0000"/>
                </a:solidFill>
                <a:effectLst/>
                <a:uLnTx/>
                <a:uFillTx/>
                <a:latin typeface="+mn-lt"/>
                <a:ea typeface="+mn-ea"/>
                <a:cs typeface="+mn-cs"/>
              </a:rPr>
              <a:t>                      </a:t>
            </a:r>
            <a:r>
              <a:rPr kumimoji="0" lang="kk-KZ" sz="2400" b="1" i="0" u="none" strike="noStrike" kern="1200" cap="none" spc="0" normalizeH="0" baseline="0" noProof="0" dirty="0" smtClean="0">
                <a:ln>
                  <a:noFill/>
                </a:ln>
                <a:solidFill>
                  <a:srgbClr val="FF0000"/>
                </a:solidFill>
                <a:effectLst/>
                <a:uLnTx/>
                <a:uFillTx/>
                <a:latin typeface="+mn-lt"/>
                <a:ea typeface="+mn-ea"/>
                <a:cs typeface="+mn-cs"/>
              </a:rPr>
              <a:t>Серпімсіз соқтығысу              Серпімді соқтығысу</a:t>
            </a:r>
            <a:endParaRPr kumimoji="0" lang="ru-RU" sz="24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ru-RU"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410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4105" name="Rectangle 9"/>
          <p:cNvSpPr>
            <a:spLocks noChangeArrowheads="1"/>
          </p:cNvSpPr>
          <p:nvPr/>
        </p:nvSpPr>
        <p:spPr bwMode="auto">
          <a:xfrm>
            <a:off x="0" y="238125"/>
            <a:ext cx="213520" cy="21544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dirty="0" smtClean="0">
                <a:ln>
                  <a:noFill/>
                </a:ln>
                <a:solidFill>
                  <a:schemeClr val="tx1"/>
                </a:solidFill>
                <a:effectLst/>
                <a:latin typeface="Arial" pitchFamily="34"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106" name="Picture 10" descr="D:\PHYSICS\радиационное материаловедение\78.png"/>
          <p:cNvPicPr>
            <a:picLocks noChangeAspect="1" noChangeArrowheads="1"/>
          </p:cNvPicPr>
          <p:nvPr/>
        </p:nvPicPr>
        <p:blipFill>
          <a:blip r:embed="rId3"/>
          <a:srcRect/>
          <a:stretch>
            <a:fillRect/>
          </a:stretch>
        </p:blipFill>
        <p:spPr bwMode="auto">
          <a:xfrm>
            <a:off x="562999" y="4786322"/>
            <a:ext cx="2794555" cy="1792181"/>
          </a:xfrm>
          <a:prstGeom prst="rect">
            <a:avLst/>
          </a:prstGeom>
          <a:noFill/>
        </p:spPr>
      </p:pic>
      <p:sp>
        <p:nvSpPr>
          <p:cNvPr id="18" name="Стрелка вправо с вырезом 17"/>
          <p:cNvSpPr/>
          <p:nvPr/>
        </p:nvSpPr>
        <p:spPr>
          <a:xfrm>
            <a:off x="4286248" y="3214686"/>
            <a:ext cx="571504" cy="35719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0"/>
            <a:ext cx="8043890" cy="582594"/>
          </a:xfrm>
        </p:spPr>
        <p:txBody>
          <a:bodyPr>
            <a:normAutofit/>
          </a:bodyPr>
          <a:lstStyle/>
          <a:p>
            <a:r>
              <a:rPr lang="kk-KZ" sz="3200" b="1" dirty="0" smtClean="0"/>
              <a:t>Нейтрондардың затпен әсерлесуі</a:t>
            </a:r>
            <a:endParaRPr lang="ru-RU" sz="3200" dirty="0"/>
          </a:p>
        </p:txBody>
      </p:sp>
      <p:sp>
        <p:nvSpPr>
          <p:cNvPr id="4" name="Содержимое 2"/>
          <p:cNvSpPr>
            <a:spLocks noGrp="1"/>
          </p:cNvSpPr>
          <p:nvPr>
            <p:ph idx="1"/>
          </p:nvPr>
        </p:nvSpPr>
        <p:spPr>
          <a:xfrm>
            <a:off x="642910" y="2500305"/>
            <a:ext cx="8043890" cy="4000529"/>
          </a:xfrm>
        </p:spPr>
        <p:txBody>
          <a:bodyPr>
            <a:normAutofit/>
          </a:bodyPr>
          <a:lstStyle/>
          <a:p>
            <a:r>
              <a:rPr lang="kk-KZ" sz="2400" dirty="0" smtClean="0">
                <a:solidFill>
                  <a:srgbClr val="00B050"/>
                </a:solidFill>
              </a:rPr>
              <a:t>Нейтрондар</a:t>
            </a:r>
            <a:r>
              <a:rPr lang="kk-KZ" sz="2400" dirty="0" smtClean="0"/>
              <a:t> энергиясы бойынша келесі түрге бөлінеді:</a:t>
            </a:r>
          </a:p>
          <a:p>
            <a:r>
              <a:rPr lang="kk-KZ" sz="2400" dirty="0" smtClean="0"/>
              <a:t>Ультрасалқын нейтрондар – энергиясы             эВ аз</a:t>
            </a:r>
          </a:p>
          <a:p>
            <a:r>
              <a:rPr lang="kk-KZ" sz="2400" dirty="0" smtClean="0"/>
              <a:t>Өте салқын нейтрондар – энергиясы </a:t>
            </a:r>
          </a:p>
          <a:p>
            <a:r>
              <a:rPr lang="kk-KZ" sz="2400" dirty="0" smtClean="0"/>
              <a:t>Салқын нейтрондар –</a:t>
            </a:r>
            <a:endParaRPr lang="ru-RU" sz="2400" dirty="0" smtClean="0"/>
          </a:p>
          <a:p>
            <a:r>
              <a:rPr lang="kk-KZ" sz="2400" dirty="0" smtClean="0"/>
              <a:t>Жылулық нейтрондар –  0,025-0,1 эВ</a:t>
            </a:r>
          </a:p>
          <a:p>
            <a:r>
              <a:rPr lang="kk-KZ" sz="2400" dirty="0" smtClean="0"/>
              <a:t>Жылулық аса нейтрондар – 0,1-0,5 кэВ</a:t>
            </a:r>
          </a:p>
          <a:p>
            <a:r>
              <a:rPr lang="kk-KZ" sz="2400" dirty="0" smtClean="0"/>
              <a:t>Аралық нейтрондар –0,5кэВ-0,2МэВ</a:t>
            </a:r>
          </a:p>
          <a:p>
            <a:r>
              <a:rPr lang="kk-KZ" sz="2400" dirty="0" smtClean="0"/>
              <a:t>Жылдам нейтрондар – 0,2-20 МэВ</a:t>
            </a:r>
          </a:p>
          <a:p>
            <a:r>
              <a:rPr lang="kk-KZ" sz="2400" dirty="0" smtClean="0"/>
              <a:t>Өте жылдам нейтрондар – 20 Мэв аса</a:t>
            </a:r>
            <a:endParaRPr lang="ru-RU" sz="2400" dirty="0"/>
          </a:p>
        </p:txBody>
      </p:sp>
      <p:sp>
        <p:nvSpPr>
          <p:cNvPr id="5" name="Содержимое 2"/>
          <p:cNvSpPr txBox="1">
            <a:spLocks/>
          </p:cNvSpPr>
          <p:nvPr/>
        </p:nvSpPr>
        <p:spPr>
          <a:xfrm>
            <a:off x="285720" y="785794"/>
            <a:ext cx="8429684" cy="785818"/>
          </a:xfrm>
          <a:prstGeom prst="rect">
            <a:avLst/>
          </a:prstGeom>
        </p:spPr>
        <p:txBody>
          <a:bodyPr vert="horz" lIns="91440" tIns="45720" rIns="91440" bIns="45720" rtlCol="0">
            <a:normAutofit/>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kk-KZ" sz="2000" b="1" i="0" u="none" strike="noStrike" kern="1200" cap="none" spc="0" normalizeH="0" baseline="0" noProof="0" dirty="0" smtClean="0">
                <a:ln>
                  <a:noFill/>
                </a:ln>
                <a:solidFill>
                  <a:srgbClr val="00B050"/>
                </a:solidFill>
                <a:effectLst/>
                <a:uLnTx/>
                <a:uFillTx/>
                <a:latin typeface="+mn-lt"/>
                <a:ea typeface="+mn-ea"/>
                <a:cs typeface="+mn-cs"/>
              </a:rPr>
              <a:t>Микроскопиялық қиманы 1см3</a:t>
            </a:r>
            <a:r>
              <a:rPr kumimoji="0" lang="kk-KZ" sz="2000" b="1" i="0" u="none" strike="noStrike" kern="1200" cap="none" spc="0" normalizeH="0" noProof="0" dirty="0" smtClean="0">
                <a:ln>
                  <a:noFill/>
                </a:ln>
                <a:solidFill>
                  <a:srgbClr val="00B050"/>
                </a:solidFill>
                <a:effectLst/>
                <a:uLnTx/>
                <a:uFillTx/>
                <a:latin typeface="+mn-lt"/>
                <a:ea typeface="+mn-ea"/>
                <a:cs typeface="+mn-cs"/>
              </a:rPr>
              <a:t> заттағы ядроның санына көбейте отырып, макроскопиялық қиманы аламыз. </a:t>
            </a:r>
            <a:endParaRPr kumimoji="0" lang="ru-RU" sz="20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ru-RU" sz="2000" b="1" i="0" u="none" strike="noStrike" kern="1200" cap="none" spc="0" normalizeH="0" baseline="0" noProof="0" dirty="0">
              <a:ln>
                <a:noFill/>
              </a:ln>
              <a:solidFill>
                <a:schemeClr val="tx1"/>
              </a:solidFill>
              <a:effectLst/>
              <a:uLnTx/>
              <a:uFillTx/>
              <a:latin typeface="+mn-lt"/>
              <a:ea typeface="+mn-ea"/>
              <a:cs typeface="+mn-cs"/>
            </a:endParaRPr>
          </a:p>
        </p:txBody>
      </p:sp>
      <p:pic>
        <p:nvPicPr>
          <p:cNvPr id="27649" name="Picture 1" descr="D:\PHYSICS\радиационное материаловедение\456.png"/>
          <p:cNvPicPr>
            <a:picLocks noChangeAspect="1" noChangeArrowheads="1"/>
          </p:cNvPicPr>
          <p:nvPr/>
        </p:nvPicPr>
        <p:blipFill>
          <a:blip r:embed="rId2"/>
          <a:srcRect/>
          <a:stretch>
            <a:fillRect/>
          </a:stretch>
        </p:blipFill>
        <p:spPr bwMode="auto">
          <a:xfrm>
            <a:off x="3357554" y="1619239"/>
            <a:ext cx="2500323" cy="595315"/>
          </a:xfrm>
          <a:prstGeom prst="rect">
            <a:avLst/>
          </a:prstGeom>
          <a:noFill/>
        </p:spPr>
      </p:pic>
      <p:sp>
        <p:nvSpPr>
          <p:cNvPr id="27651"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27650" name="Picture 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357950" y="3000372"/>
            <a:ext cx="557216" cy="357190"/>
          </a:xfrm>
          <a:prstGeom prst="rect">
            <a:avLst/>
          </a:prstGeom>
          <a:noFill/>
        </p:spPr>
      </p:pic>
      <p:sp>
        <p:nvSpPr>
          <p:cNvPr id="27652" name="Rectangle 4"/>
          <p:cNvSpPr>
            <a:spLocks noChangeArrowheads="1"/>
          </p:cNvSpPr>
          <p:nvPr/>
        </p:nvSpPr>
        <p:spPr bwMode="auto">
          <a:xfrm>
            <a:off x="0" y="6953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27654"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27653"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6072198" y="3500438"/>
            <a:ext cx="1143008" cy="285752"/>
          </a:xfrm>
          <a:prstGeom prst="rect">
            <a:avLst/>
          </a:prstGeom>
          <a:noFill/>
        </p:spPr>
      </p:pic>
      <p:sp>
        <p:nvSpPr>
          <p:cNvPr id="27655" name="Rectangle 7"/>
          <p:cNvSpPr>
            <a:spLocks noChangeArrowheads="1"/>
          </p:cNvSpPr>
          <p:nvPr/>
        </p:nvSpPr>
        <p:spPr bwMode="auto">
          <a:xfrm>
            <a:off x="0" y="6953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27657"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27656" name="Picture 8"/>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4143371" y="3929066"/>
            <a:ext cx="1312547" cy="309563"/>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b="1" dirty="0" smtClean="0"/>
              <a:t>РАДИАЦИЯЛЫҚ АҚАУЛАР </a:t>
            </a:r>
            <a:r>
              <a:rPr lang="ru-RU" dirty="0" smtClean="0"/>
              <a:t/>
            </a:r>
            <a:br>
              <a:rPr lang="ru-RU" dirty="0" smtClean="0"/>
            </a:br>
            <a:endParaRPr lang="ru-RU" dirty="0"/>
          </a:p>
        </p:txBody>
      </p:sp>
      <p:sp>
        <p:nvSpPr>
          <p:cNvPr id="3" name="Содержимое 2"/>
          <p:cNvSpPr>
            <a:spLocks noGrp="1"/>
          </p:cNvSpPr>
          <p:nvPr>
            <p:ph idx="1"/>
          </p:nvPr>
        </p:nvSpPr>
        <p:spPr>
          <a:xfrm>
            <a:off x="0" y="1214422"/>
            <a:ext cx="8929718" cy="5643578"/>
          </a:xfrm>
        </p:spPr>
        <p:txBody>
          <a:bodyPr>
            <a:noAutofit/>
          </a:bodyPr>
          <a:lstStyle/>
          <a:p>
            <a:pPr algn="just"/>
            <a:r>
              <a:rPr lang="kk-KZ" sz="2400" b="1" dirty="0" smtClean="0">
                <a:solidFill>
                  <a:srgbClr val="FF0000"/>
                </a:solidFill>
              </a:rPr>
              <a:t>Радиациялық ақаулар </a:t>
            </a:r>
            <a:r>
              <a:rPr lang="kk-KZ" sz="2400" b="1" dirty="0" smtClean="0"/>
              <a:t>– сәулелену нәтижесінде пайда болатын кристалдық құрылым ақаулары. Жалпы радиация нәтижесінде пайда болатын ақауларды келесі түрлерге бөлуге болады:</a:t>
            </a:r>
            <a:endParaRPr lang="ru-RU" sz="2400" b="1" dirty="0" smtClean="0"/>
          </a:p>
          <a:p>
            <a:pPr algn="just"/>
            <a:r>
              <a:rPr lang="kk-KZ" sz="2400" b="1" dirty="0" smtClean="0">
                <a:solidFill>
                  <a:srgbClr val="FF0000"/>
                </a:solidFill>
              </a:rPr>
              <a:t>Электрондық ақаулар:</a:t>
            </a:r>
            <a:endParaRPr lang="ru-RU" sz="2400" b="1" dirty="0" smtClean="0">
              <a:solidFill>
                <a:srgbClr val="FF0000"/>
              </a:solidFill>
            </a:endParaRPr>
          </a:p>
          <a:p>
            <a:pPr lvl="0" algn="just"/>
            <a:r>
              <a:rPr lang="kk-KZ" sz="2400" b="1" dirty="0" smtClean="0"/>
              <a:t>Зонадағы электрондар мен кемтіктер (еркін және зоналық электрондар мен кемтіктер) энергия мен заряд тасымалдайды;</a:t>
            </a:r>
            <a:endParaRPr lang="ru-RU" sz="2400" b="1" dirty="0" smtClean="0"/>
          </a:p>
          <a:p>
            <a:pPr lvl="0" algn="just"/>
            <a:r>
              <a:rPr lang="kk-KZ" sz="2400" b="1" dirty="0" smtClean="0"/>
              <a:t>Кристалл арқылы қозғала отырып экситондар (бір-бірімен байланысқан электрон кемтік жұптар) энергия тасымалдайды;</a:t>
            </a:r>
            <a:endParaRPr lang="ru-RU" sz="2400" b="1" dirty="0" smtClean="0"/>
          </a:p>
          <a:p>
            <a:pPr lvl="0" algn="just"/>
            <a:r>
              <a:rPr lang="kk-KZ" sz="2400" b="1" dirty="0" smtClean="0"/>
              <a:t>Зонаралық ауысу қозу кезінде электрон – кемтік жұптары пайда болады, олар екіге бөлініп бір бірімен кездескенде рекомбинацияланады;</a:t>
            </a:r>
            <a:endParaRPr lang="ru-RU" sz="2400" b="1" dirty="0" smtClean="0"/>
          </a:p>
          <a:p>
            <a:pPr algn="just"/>
            <a:endParaRPr lang="ru-RU"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8662" y="3714752"/>
            <a:ext cx="7586658" cy="2714644"/>
          </a:xfrm>
        </p:spPr>
        <p:txBody>
          <a:bodyPr>
            <a:noAutofit/>
          </a:bodyPr>
          <a:lstStyle/>
          <a:p>
            <a:r>
              <a:rPr lang="kk-KZ" sz="3200" dirty="0" smtClean="0"/>
              <a:t>Радиациялық қармау </a:t>
            </a:r>
            <a:br>
              <a:rPr lang="kk-KZ" sz="3200" dirty="0" smtClean="0"/>
            </a:br>
            <a:r>
              <a:rPr lang="kk-KZ" sz="3200" dirty="0" smtClean="0"/>
              <a:t>Потенциалдық шашырау</a:t>
            </a:r>
            <a:br>
              <a:rPr lang="kk-KZ" sz="3200" dirty="0" smtClean="0"/>
            </a:br>
            <a:r>
              <a:rPr lang="kk-KZ" sz="3200" dirty="0" smtClean="0"/>
              <a:t>Серпімді шашырау</a:t>
            </a:r>
            <a:br>
              <a:rPr lang="kk-KZ" sz="3200" dirty="0" smtClean="0"/>
            </a:br>
            <a:r>
              <a:rPr lang="kk-KZ" sz="3200" dirty="0" smtClean="0"/>
              <a:t>Серпімсіз шашырау</a:t>
            </a:r>
            <a:br>
              <a:rPr lang="kk-KZ" sz="3200" dirty="0" smtClean="0"/>
            </a:br>
            <a:endParaRPr lang="ru-RU" sz="3200" dirty="0"/>
          </a:p>
        </p:txBody>
      </p:sp>
      <p:sp>
        <p:nvSpPr>
          <p:cNvPr id="4" name="Содержимое 2"/>
          <p:cNvSpPr>
            <a:spLocks noGrp="1"/>
          </p:cNvSpPr>
          <p:nvPr>
            <p:ph idx="1"/>
          </p:nvPr>
        </p:nvSpPr>
        <p:spPr>
          <a:xfrm>
            <a:off x="500034" y="1000108"/>
            <a:ext cx="8001056" cy="2500330"/>
          </a:xfrm>
        </p:spPr>
        <p:txBody>
          <a:bodyPr>
            <a:normAutofit fontScale="70000" lnSpcReduction="20000"/>
          </a:bodyPr>
          <a:lstStyle/>
          <a:p>
            <a:pPr algn="just"/>
            <a:r>
              <a:rPr lang="kk-KZ" sz="2900" b="1" dirty="0" smtClean="0">
                <a:solidFill>
                  <a:srgbClr val="00B050"/>
                </a:solidFill>
              </a:rPr>
              <a:t>Нейтрондар</a:t>
            </a:r>
            <a:r>
              <a:rPr lang="kk-KZ" sz="2900" b="1" dirty="0" smtClean="0"/>
              <a:t> затпен әсерлесе отырып, энергиясын қозуға және электрондармен магниттік әсерлесу арқылы ионизацияға жұмсайды. Мұндай әсерлесу қимасы (сечения взаимодействия) электростатикалық әсерлесуге қарағанда аз, сондықтан нейтрондардың затқа ену қалыңдығы жоғары. Нейтрондардың ядромен әсерлесу ықтималдығы жоғары, сондықтан затпен әсерлесе отырып, ядролық реакцияға және атомның ығысуына себепші болады. Нейтрондардың затпен әсерлесуі нәтижесінде жалпы келесі реакциялар болуы мүмкін:</a:t>
            </a:r>
            <a:endParaRPr lang="ru-RU" sz="2900" b="1" dirty="0" smtClean="0"/>
          </a:p>
          <a:p>
            <a:pPr algn="just"/>
            <a:endParaRPr lang="ru-RU" sz="2400" dirty="0"/>
          </a:p>
        </p:txBody>
      </p:sp>
      <p:sp>
        <p:nvSpPr>
          <p:cNvPr id="5" name="Заголовок 1"/>
          <p:cNvSpPr txBox="1">
            <a:spLocks/>
          </p:cNvSpPr>
          <p:nvPr/>
        </p:nvSpPr>
        <p:spPr>
          <a:xfrm>
            <a:off x="714348" y="285728"/>
            <a:ext cx="8043890" cy="582594"/>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kk-KZ" sz="3200" b="1" i="0" u="none" strike="noStrike" kern="1200" cap="none" spc="0" normalizeH="0" baseline="0" noProof="0" smtClean="0">
                <a:ln>
                  <a:noFill/>
                </a:ln>
                <a:solidFill>
                  <a:schemeClr val="tx1"/>
                </a:solidFill>
                <a:effectLst/>
                <a:uLnTx/>
                <a:uFillTx/>
                <a:latin typeface="+mj-lt"/>
                <a:ea typeface="+mj-ea"/>
                <a:cs typeface="+mj-cs"/>
              </a:rPr>
              <a:t>Нейтрондардың затпен әсерлесуі</a:t>
            </a:r>
            <a:endParaRPr kumimoji="0" lang="ru-RU" sz="32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500042"/>
            <a:ext cx="8186766" cy="5626121"/>
          </a:xfrm>
        </p:spPr>
        <p:txBody>
          <a:bodyPr>
            <a:normAutofit fontScale="85000" lnSpcReduction="20000"/>
          </a:bodyPr>
          <a:lstStyle/>
          <a:p>
            <a:pPr algn="just"/>
            <a:r>
              <a:rPr lang="kk-KZ" dirty="0">
                <a:solidFill>
                  <a:srgbClr val="00B050"/>
                </a:solidFill>
              </a:rPr>
              <a:t>Электрондар</a:t>
            </a:r>
            <a:r>
              <a:rPr lang="kk-KZ" dirty="0"/>
              <a:t> қатты денемен әсерлесе отырып рентген және гамма сәулесінің пайда болуына себепші болады, сонымен қатар ионизация процесін туғызады. Ұшып келе жатқан  жоғары энергиялы электрондар кинетикалық энергиясын атом ядросына беріп, атомды орнынан ығыстыруы мүмкін. Электрондардың энергиясының көп бөлігі (99% аса) электрондық жүйеге беріледі, тек аз жағдайларда энергияның жарты бөлігі атомның орын ығыстыруына жұмсалады. Ұшып келе жатқан электрондар өз энергиясын ядроға және атом электрондарына электростатикалық әсерлесу арқылы береді. Қатты денеде электрондардың тығыздығы жоғары болғандықтан электрондардың затқа ену қалыңдығы аз. </a:t>
            </a:r>
            <a:endParaRPr lang="ru-RU" dirty="0"/>
          </a:p>
          <a:p>
            <a:pPr algn="just"/>
            <a:endParaRPr lang="ru-RU" dirty="0"/>
          </a:p>
        </p:txBody>
      </p:sp>
      <p:pic>
        <p:nvPicPr>
          <p:cNvPr id="6145" name="Picture 1" descr="C:\Users\admin\Desktop\7.png"/>
          <p:cNvPicPr>
            <a:picLocks noChangeAspect="1" noChangeArrowheads="1"/>
          </p:cNvPicPr>
          <p:nvPr/>
        </p:nvPicPr>
        <p:blipFill>
          <a:blip r:embed="rId2"/>
          <a:srcRect/>
          <a:stretch>
            <a:fillRect/>
          </a:stretch>
        </p:blipFill>
        <p:spPr bwMode="auto">
          <a:xfrm>
            <a:off x="1000100" y="5643578"/>
            <a:ext cx="6737350" cy="809625"/>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400" dirty="0" smtClean="0"/>
              <a:t>Энергиясы 0,4, 1, 1,7МэВ жұтылған электрондар таралуының зат қалыңдығына тәуелділігі</a:t>
            </a:r>
            <a:endParaRPr lang="ru-RU" sz="2400" dirty="0"/>
          </a:p>
        </p:txBody>
      </p:sp>
      <p:pic>
        <p:nvPicPr>
          <p:cNvPr id="1026" name="Picture 2" descr="C:\Users\admin\Desktop\9.png"/>
          <p:cNvPicPr>
            <a:picLocks noGrp="1" noChangeAspect="1" noChangeArrowheads="1"/>
          </p:cNvPicPr>
          <p:nvPr>
            <p:ph idx="1"/>
          </p:nvPr>
        </p:nvPicPr>
        <p:blipFill>
          <a:blip r:embed="rId2"/>
          <a:srcRect/>
          <a:stretch>
            <a:fillRect/>
          </a:stretch>
        </p:blipFill>
        <p:spPr bwMode="auto">
          <a:xfrm>
            <a:off x="2500298" y="1285860"/>
            <a:ext cx="4164108" cy="3201694"/>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857232"/>
            <a:ext cx="8143932" cy="2500330"/>
          </a:xfrm>
        </p:spPr>
        <p:txBody>
          <a:bodyPr>
            <a:normAutofit fontScale="70000" lnSpcReduction="20000"/>
          </a:bodyPr>
          <a:lstStyle/>
          <a:p>
            <a:pPr algn="just"/>
            <a:r>
              <a:rPr lang="kk-KZ" dirty="0">
                <a:solidFill>
                  <a:srgbClr val="00B050"/>
                </a:solidFill>
              </a:rPr>
              <a:t>Ауыр зарядталған бөлшектер </a:t>
            </a:r>
            <a:r>
              <a:rPr lang="kk-KZ" dirty="0"/>
              <a:t>ағыны (протондар, альфа бөлшектер, ядроның бөліну жарқыншақтары). Зарядталған ауыр бөлшектерінің затпен әсерлесуі электрондардың әсерлесуіне ұқсас. Зарядталған ауыр бөлшектер </a:t>
            </a:r>
            <a:r>
              <a:rPr lang="kk-KZ" dirty="0" smtClean="0"/>
              <a:t>энергиясының </a:t>
            </a:r>
            <a:r>
              <a:rPr lang="kk-KZ" dirty="0"/>
              <a:t>көп бөлігі қозған электрондардың пайда болуына жұмсалады. Энергияның бір процентінен азы атомның орын ығыстыруына жұмсалынады. </a:t>
            </a:r>
            <a:endParaRPr lang="kk-KZ" dirty="0" smtClean="0"/>
          </a:p>
          <a:p>
            <a:pPr algn="just"/>
            <a:endParaRPr lang="ru-RU" dirty="0"/>
          </a:p>
          <a:p>
            <a:pPr algn="just"/>
            <a:endParaRPr lang="ru-RU" dirty="0"/>
          </a:p>
        </p:txBody>
      </p:sp>
      <p:pic>
        <p:nvPicPr>
          <p:cNvPr id="1027" name="Picture 3" descr="C:\Users\admin\Desktop\1.png"/>
          <p:cNvPicPr>
            <a:picLocks noChangeAspect="1" noChangeArrowheads="1"/>
          </p:cNvPicPr>
          <p:nvPr/>
        </p:nvPicPr>
        <p:blipFill>
          <a:blip r:embed="rId2"/>
          <a:srcRect/>
          <a:stretch>
            <a:fillRect/>
          </a:stretch>
        </p:blipFill>
        <p:spPr bwMode="auto">
          <a:xfrm>
            <a:off x="2285984" y="3143248"/>
            <a:ext cx="5507037" cy="121920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71472" y="857232"/>
            <a:ext cx="8115328" cy="5268931"/>
          </a:xfrm>
        </p:spPr>
        <p:txBody>
          <a:bodyPr>
            <a:normAutofit fontScale="92500" lnSpcReduction="20000"/>
          </a:bodyPr>
          <a:lstStyle/>
          <a:p>
            <a:pPr algn="just"/>
            <a:r>
              <a:rPr lang="kk-KZ" dirty="0">
                <a:solidFill>
                  <a:srgbClr val="00B050"/>
                </a:solidFill>
              </a:rPr>
              <a:t>Космостық сәулелену </a:t>
            </a:r>
            <a:r>
              <a:rPr lang="kk-KZ" dirty="0"/>
              <a:t>жер атмосферасының шекарасында протондардан (90%), альфа бөлшектерден (7%), ауыр ядролардан (~1%), электрондар мен позитрондар, (~1%), ультракүлгін және гамма сәулесінен тұрады. Сәулеленудің көп бөлігі жер атмосферасында жұтылады, сондықтан жерде көбіне екінші ретті сәулелену болады. Екінші ретті сәулеленуде жұмсақ бөлігі – позитрондар мен электрондардан және қатты бөлігі –мюондар ағынынан тұрады. Космостық сәулелену жоғарыдығы сәулелену түрлерінен қуаты бойынша аз, алайда ол ылғы әсер етеді. </a:t>
            </a:r>
            <a:endParaRPr lang="ru-RU" dirty="0"/>
          </a:p>
          <a:p>
            <a:pPr algn="just"/>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Ультракулгін сәулеленуі</a:t>
            </a:r>
            <a:endParaRPr lang="ru-RU" dirty="0"/>
          </a:p>
        </p:txBody>
      </p:sp>
      <p:sp>
        <p:nvSpPr>
          <p:cNvPr id="3" name="Содержимое 2"/>
          <p:cNvSpPr>
            <a:spLocks noGrp="1"/>
          </p:cNvSpPr>
          <p:nvPr>
            <p:ph idx="1"/>
          </p:nvPr>
        </p:nvSpPr>
        <p:spPr>
          <a:xfrm>
            <a:off x="285720" y="1600201"/>
            <a:ext cx="8401080" cy="3757626"/>
          </a:xfrm>
        </p:spPr>
        <p:txBody>
          <a:bodyPr>
            <a:normAutofit fontScale="77500" lnSpcReduction="20000"/>
          </a:bodyPr>
          <a:lstStyle/>
          <a:p>
            <a:pPr algn="just"/>
            <a:r>
              <a:rPr lang="kk-KZ" dirty="0" smtClean="0">
                <a:solidFill>
                  <a:srgbClr val="00B050"/>
                </a:solidFill>
              </a:rPr>
              <a:t>Ультракүлгін сәулеленуі </a:t>
            </a:r>
            <a:r>
              <a:rPr lang="kk-KZ" dirty="0" smtClean="0"/>
              <a:t>спектрдің қысқа аумағындағы электромагниттік толқын квантының ағыны болып табылады. Ол көрінетін жарықтың күлгін шекарасы мен рентген сәулесінің арасында жатыр. Квант энергиясы төменгі жағында атомдардың ионизациясы болады, мұндағы сәулелену энергиясы бірнеше электрон вольт, ал жоғары энергиялы бірнеше мыңдаған болады. Жоғары энергиялық ультракүлгін сәулелену мен рентген сәулелерін алу жолдарымен ғана ажыратуға болады. Ультракүлгін сәулесінің көзі болып қыздырылған дене, газдық разряд плазмасы, синхротон, лазерлер және қкейбір қозған күйдегі қатты денелер табылады. </a:t>
            </a:r>
            <a:endParaRPr lang="ru-RU" dirty="0" smtClean="0"/>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smtClean="0"/>
              <a:t>РАДИАЦИЯЛЫҚ АҚАУЛАР</a:t>
            </a:r>
            <a:endParaRPr lang="ru-RU" dirty="0"/>
          </a:p>
        </p:txBody>
      </p:sp>
      <p:sp>
        <p:nvSpPr>
          <p:cNvPr id="3" name="Содержимое 2"/>
          <p:cNvSpPr>
            <a:spLocks noGrp="1"/>
          </p:cNvSpPr>
          <p:nvPr>
            <p:ph idx="1"/>
          </p:nvPr>
        </p:nvSpPr>
        <p:spPr>
          <a:xfrm>
            <a:off x="0" y="1600200"/>
            <a:ext cx="9001156" cy="4900634"/>
          </a:xfrm>
        </p:spPr>
        <p:txBody>
          <a:bodyPr>
            <a:normAutofit fontScale="55000" lnSpcReduction="20000"/>
          </a:bodyPr>
          <a:lstStyle/>
          <a:p>
            <a:pPr algn="just"/>
            <a:r>
              <a:rPr lang="kk-KZ" sz="3600" b="1" dirty="0" smtClean="0">
                <a:solidFill>
                  <a:srgbClr val="FF0000"/>
                </a:solidFill>
              </a:rPr>
              <a:t>Нүктелік ақаулар:</a:t>
            </a:r>
            <a:endParaRPr lang="ru-RU" sz="3600" b="1" dirty="0" smtClean="0">
              <a:solidFill>
                <a:srgbClr val="FF0000"/>
              </a:solidFill>
            </a:endParaRPr>
          </a:p>
          <a:p>
            <a:pPr lvl="0" algn="just"/>
            <a:r>
              <a:rPr lang="kk-KZ" sz="3600" b="1" dirty="0" smtClean="0"/>
              <a:t>Вакансия – ионның (атомның) кристал түйінінде болмауы. Вакансияның заряды кеткен ионның зарядына тең және қарама қарсы болады;</a:t>
            </a:r>
            <a:endParaRPr lang="ru-RU" sz="3600" b="1" dirty="0" smtClean="0"/>
          </a:p>
          <a:p>
            <a:pPr lvl="0" algn="just"/>
            <a:r>
              <a:rPr lang="kk-KZ" sz="3600" b="1" dirty="0" smtClean="0"/>
              <a:t>Түйінаралық ион (атом) кристалда түйінаралық кеңістікте орын алады;</a:t>
            </a:r>
            <a:endParaRPr lang="ru-RU" sz="3600" b="1" dirty="0" smtClean="0"/>
          </a:p>
          <a:p>
            <a:pPr lvl="0" algn="just"/>
            <a:r>
              <a:rPr lang="kk-KZ" sz="3600" b="1" dirty="0" smtClean="0"/>
              <a:t>Френкель бойынша ақаулар – түйінарасындағы екі жұп нүктелік ақау – вакансия и түйінаралық ион (атом);</a:t>
            </a:r>
            <a:endParaRPr lang="ru-RU" sz="3600" b="1" dirty="0" smtClean="0"/>
          </a:p>
          <a:p>
            <a:pPr lvl="0" algn="just"/>
            <a:r>
              <a:rPr lang="kk-KZ" sz="3600" b="1" dirty="0" smtClean="0"/>
              <a:t>Шоттки бойынша ақау – ионды кристалдағы заряды қарама қарсы екі вакансиялар, екі жұп нүктелік ақаулар;</a:t>
            </a:r>
            <a:endParaRPr lang="ru-RU" sz="3600" b="1" dirty="0" smtClean="0"/>
          </a:p>
          <a:p>
            <a:pPr lvl="0" algn="just"/>
            <a:r>
              <a:rPr lang="kk-KZ" sz="3600" b="1" dirty="0" smtClean="0"/>
              <a:t>Вакансиялар мен атомдардың (иондар) агрегаты – кәуек түзетін көптеген вакансиялардың жиынтығы, атомдар (иондар) жиынтығы; Оның фазасы басқа болуы мүмкін, мысалы ионды кристалдағы металлдың микроқоспасы;</a:t>
            </a:r>
            <a:endParaRPr lang="ru-RU" sz="3600" b="1" dirty="0" smtClean="0"/>
          </a:p>
          <a:p>
            <a:pPr lvl="0" algn="just"/>
            <a:r>
              <a:rPr lang="kk-KZ" sz="3600" b="1" dirty="0" smtClean="0"/>
              <a:t>Күрделі араласқан ақаулар, олардың кристалдық тор ақауларының жиынтығы болып табылады, сонымен қатар кристалға арнайы енгізілген қоспа атомдары немесе иондары болуы мүмкін;</a:t>
            </a:r>
            <a:endParaRPr lang="ru-RU" sz="3600" b="1" dirty="0" smtClean="0"/>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smtClean="0"/>
              <a:t>РАДИАЦИЯЛЫҚ АҚАУЛАР</a:t>
            </a:r>
            <a:endParaRPr lang="ru-RU" dirty="0"/>
          </a:p>
        </p:txBody>
      </p:sp>
      <p:sp>
        <p:nvSpPr>
          <p:cNvPr id="3" name="Содержимое 2"/>
          <p:cNvSpPr>
            <a:spLocks noGrp="1"/>
          </p:cNvSpPr>
          <p:nvPr>
            <p:ph idx="1"/>
          </p:nvPr>
        </p:nvSpPr>
        <p:spPr>
          <a:xfrm>
            <a:off x="142844" y="1600200"/>
            <a:ext cx="9001156" cy="4525963"/>
          </a:xfrm>
        </p:spPr>
        <p:txBody>
          <a:bodyPr/>
          <a:lstStyle/>
          <a:p>
            <a:pPr algn="just"/>
            <a:r>
              <a:rPr lang="kk-KZ" b="1" dirty="0" smtClean="0">
                <a:solidFill>
                  <a:srgbClr val="FF0000"/>
                </a:solidFill>
              </a:rPr>
              <a:t>Сызықтық және кеңістіктік (пространственные) ақаулар:</a:t>
            </a:r>
            <a:endParaRPr lang="ru-RU" dirty="0" smtClean="0">
              <a:solidFill>
                <a:srgbClr val="FF0000"/>
              </a:solidFill>
            </a:endParaRPr>
          </a:p>
          <a:p>
            <a:pPr lvl="0" algn="just"/>
            <a:r>
              <a:rPr lang="kk-KZ" dirty="0" smtClean="0"/>
              <a:t>Дислокациялар: сызықтық немесе жарты жазықтықтар (полуплоскости), жазықтықтардың бір біріне қатысты майысуы жатады;</a:t>
            </a:r>
            <a:endParaRPr lang="ru-RU" dirty="0" smtClean="0"/>
          </a:p>
          <a:p>
            <a:pPr lvl="0" algn="just"/>
            <a:r>
              <a:rPr lang="kk-KZ" dirty="0" smtClean="0"/>
              <a:t>Кристалдардың шекарасы мен түціндері;</a:t>
            </a:r>
            <a:endParaRPr lang="ru-RU" dirty="0" smtClean="0"/>
          </a:p>
          <a:p>
            <a:pPr algn="just"/>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D:\PHYSICS\радиационное материаловедение\456.png"/>
          <p:cNvPicPr>
            <a:picLocks noGrp="1" noChangeAspect="1" noChangeArrowheads="1"/>
          </p:cNvPicPr>
          <p:nvPr>
            <p:ph idx="1"/>
          </p:nvPr>
        </p:nvPicPr>
        <p:blipFill>
          <a:blip r:embed="rId2"/>
          <a:srcRect/>
          <a:stretch>
            <a:fillRect/>
          </a:stretch>
        </p:blipFill>
        <p:spPr bwMode="auto">
          <a:xfrm>
            <a:off x="357158" y="642918"/>
            <a:ext cx="8358246" cy="578647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smtClean="0"/>
              <a:t>РАДИАЦИЯЛЫҚ АҚАУЛАР</a:t>
            </a:r>
            <a:endParaRPr lang="ru-RU" dirty="0"/>
          </a:p>
        </p:txBody>
      </p:sp>
      <p:sp>
        <p:nvSpPr>
          <p:cNvPr id="3" name="Содержимое 2"/>
          <p:cNvSpPr>
            <a:spLocks noGrp="1"/>
          </p:cNvSpPr>
          <p:nvPr>
            <p:ph idx="1"/>
          </p:nvPr>
        </p:nvSpPr>
        <p:spPr/>
        <p:txBody>
          <a:bodyPr>
            <a:normAutofit fontScale="77500" lnSpcReduction="20000"/>
          </a:bodyPr>
          <a:lstStyle/>
          <a:p>
            <a:pPr algn="just"/>
            <a:r>
              <a:rPr lang="kk-KZ" dirty="0" smtClean="0"/>
              <a:t>Құрылымы бойынша: өздік (құрылымға тек идела кристалдың ақаулары кіреді), қоспалы ( құрылымға торға арнайы енгізген иондар, атомдар, агрегаттар кіреді) және комбинерленген (құрылымына өздік және қоспалы болады);</a:t>
            </a:r>
            <a:endParaRPr lang="ru-RU" dirty="0" smtClean="0"/>
          </a:p>
          <a:p>
            <a:pPr algn="just"/>
            <a:r>
              <a:rPr lang="kk-KZ" dirty="0" smtClean="0"/>
              <a:t>Заряды бойынша: электрондық (орналасу орнына қатысты теріс заряд болса) және кемтіктік (орналасу орнына қатысты оң заряд болса) болып бөлінеді;</a:t>
            </a:r>
            <a:endParaRPr lang="ru-RU" dirty="0" smtClean="0"/>
          </a:p>
          <a:p>
            <a:pPr algn="just"/>
            <a:r>
              <a:rPr lang="kk-KZ" dirty="0" smtClean="0"/>
              <a:t>Ата тегі (происхождение) бойынша: бірінші  ретті (радиацияның бірінші акті әсерінен пайда болған ақаулар) және екінші ретті (бірінші ретті ақаулардың бір бірімен әсерлесу нәтижесінде пайда болған ақаулар);</a:t>
            </a:r>
            <a:endParaRPr lang="ru-RU" dirty="0" smtClean="0"/>
          </a:p>
          <a:p>
            <a:pPr algn="just"/>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smtClean="0"/>
              <a:t>РАДИАЦИЯЛЫҚ АҚАУЛАР</a:t>
            </a:r>
            <a:endParaRPr lang="ru-RU" dirty="0"/>
          </a:p>
        </p:txBody>
      </p:sp>
      <p:sp>
        <p:nvSpPr>
          <p:cNvPr id="3" name="Содержимое 2"/>
          <p:cNvSpPr>
            <a:spLocks noGrp="1"/>
          </p:cNvSpPr>
          <p:nvPr>
            <p:ph idx="1"/>
          </p:nvPr>
        </p:nvSpPr>
        <p:spPr>
          <a:xfrm>
            <a:off x="214282" y="1285860"/>
            <a:ext cx="8715436" cy="4840303"/>
          </a:xfrm>
        </p:spPr>
        <p:txBody>
          <a:bodyPr>
            <a:normAutofit fontScale="85000" lnSpcReduction="20000"/>
          </a:bodyPr>
          <a:lstStyle/>
          <a:p>
            <a:pPr algn="just"/>
            <a:r>
              <a:rPr lang="kk-KZ" dirty="0" smtClean="0"/>
              <a:t>Қазіргі уақытта сілтілік галоидты және сілтілік жердік металдарда зертелінген радиациялық ақаулардың келесі түрлері белгілі:</a:t>
            </a:r>
            <a:endParaRPr lang="ru-RU" dirty="0" smtClean="0"/>
          </a:p>
          <a:p>
            <a:pPr lvl="0" algn="just"/>
            <a:r>
              <a:rPr lang="kk-KZ" dirty="0" smtClean="0"/>
              <a:t>Кристалл атомдарының ионизация процесі кезінде пайда болатын электронды-кемтік жұптары. Олар заряд тасымалдай отырып, бір бірімен байланысқан немесе байланыспаған болуы мүмкін;</a:t>
            </a:r>
            <a:endParaRPr lang="ru-RU" dirty="0" smtClean="0"/>
          </a:p>
          <a:p>
            <a:pPr lvl="0" algn="just"/>
            <a:r>
              <a:rPr lang="kk-KZ" dirty="0" smtClean="0"/>
              <a:t>Жоғары қозғалтқыштық қасиеті бар және суммарлы заряды нейтраль электрон кемтік жұбы –</a:t>
            </a:r>
            <a:r>
              <a:rPr lang="kk-KZ" dirty="0" smtClean="0">
                <a:solidFill>
                  <a:srgbClr val="FF0000"/>
                </a:solidFill>
              </a:rPr>
              <a:t>экситон</a:t>
            </a:r>
            <a:r>
              <a:rPr lang="kk-KZ" dirty="0" smtClean="0"/>
              <a:t>;</a:t>
            </a:r>
            <a:endParaRPr lang="ru-RU" dirty="0" smtClean="0"/>
          </a:p>
          <a:p>
            <a:pPr lvl="0" algn="just"/>
            <a:r>
              <a:rPr lang="kk-KZ" dirty="0" smtClean="0">
                <a:solidFill>
                  <a:srgbClr val="FF0000"/>
                </a:solidFill>
              </a:rPr>
              <a:t>Ғ – центр</a:t>
            </a:r>
            <a:r>
              <a:rPr lang="kk-KZ" dirty="0" smtClean="0"/>
              <a:t>, анионды вакансия мен қармап алған электроннан тұрады. Вакансия екіге бөлінеді: анионды және катионды: егер вакансия орнында оң ион орналасса анионды, теріс болса катионды</a:t>
            </a:r>
            <a:endParaRPr lang="ru-RU" dirty="0" smtClean="0"/>
          </a:p>
          <a:p>
            <a:pPr algn="just"/>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274638"/>
            <a:ext cx="7972452" cy="368280"/>
          </a:xfrm>
        </p:spPr>
        <p:txBody>
          <a:bodyPr>
            <a:normAutofit fontScale="90000"/>
          </a:bodyPr>
          <a:lstStyle/>
          <a:p>
            <a:r>
              <a:rPr lang="kk-KZ" dirty="0" smtClean="0"/>
              <a:t>Экситондар</a:t>
            </a:r>
            <a:endParaRPr lang="ru-RU" dirty="0"/>
          </a:p>
        </p:txBody>
      </p:sp>
      <p:sp>
        <p:nvSpPr>
          <p:cNvPr id="3" name="Содержимое 2"/>
          <p:cNvSpPr>
            <a:spLocks noGrp="1"/>
          </p:cNvSpPr>
          <p:nvPr>
            <p:ph idx="1"/>
          </p:nvPr>
        </p:nvSpPr>
        <p:spPr>
          <a:xfrm>
            <a:off x="2571736" y="928671"/>
            <a:ext cx="6115064" cy="2571767"/>
          </a:xfrm>
        </p:spPr>
        <p:txBody>
          <a:bodyPr>
            <a:normAutofit fontScale="70000" lnSpcReduction="20000"/>
          </a:bodyPr>
          <a:lstStyle/>
          <a:p>
            <a:pPr algn="just"/>
            <a:r>
              <a:rPr lang="kk-KZ" dirty="0" smtClean="0">
                <a:solidFill>
                  <a:srgbClr val="FF0000"/>
                </a:solidFill>
              </a:rPr>
              <a:t>Экситондар</a:t>
            </a:r>
            <a:r>
              <a:rPr lang="kk-KZ" dirty="0" smtClean="0"/>
              <a:t> – диэлектриктерде және жартылайөткізгіштердегі электрондық қозу болып табылатын квазибөлшек. Латын тілінен аударғанда excite -`қоздырамын` дегенді білдіреді. Кристалдағы электрон мен кемтік бір –бірімен кулондық байланыса отырып, жұп </a:t>
            </a:r>
            <a:r>
              <a:rPr lang="kk-KZ" dirty="0" smtClean="0"/>
              <a:t>түзеді – </a:t>
            </a:r>
            <a:r>
              <a:rPr lang="kk-KZ" dirty="0" smtClean="0"/>
              <a:t>экситон</a:t>
            </a:r>
            <a:r>
              <a:rPr lang="kk-KZ" dirty="0" smtClean="0"/>
              <a:t>.</a:t>
            </a:r>
            <a:r>
              <a:rPr lang="kk-KZ" dirty="0" smtClean="0"/>
              <a:t> Байланысуына байланысты экситондардың екі түрі болады</a:t>
            </a:r>
            <a:r>
              <a:rPr lang="kk-KZ" dirty="0" smtClean="0"/>
              <a:t>:</a:t>
            </a:r>
            <a:endParaRPr lang="ru-RU" dirty="0" smtClean="0"/>
          </a:p>
          <a:p>
            <a:endParaRPr lang="ru-RU" dirty="0"/>
          </a:p>
        </p:txBody>
      </p:sp>
      <p:pic>
        <p:nvPicPr>
          <p:cNvPr id="1026" name="Picture 2" descr="http://filearchive.cnews.ru/img/reviews/2011/12/28/29_electro.jpg"/>
          <p:cNvPicPr>
            <a:picLocks noChangeAspect="1" noChangeArrowheads="1"/>
          </p:cNvPicPr>
          <p:nvPr/>
        </p:nvPicPr>
        <p:blipFill>
          <a:blip r:embed="rId2"/>
          <a:srcRect/>
          <a:stretch>
            <a:fillRect/>
          </a:stretch>
        </p:blipFill>
        <p:spPr bwMode="auto">
          <a:xfrm>
            <a:off x="-32" y="11872"/>
            <a:ext cx="2643218" cy="2559872"/>
          </a:xfrm>
          <a:prstGeom prst="rect">
            <a:avLst/>
          </a:prstGeom>
          <a:noFill/>
        </p:spPr>
      </p:pic>
      <p:sp>
        <p:nvSpPr>
          <p:cNvPr id="5" name="Стрелка вниз 4"/>
          <p:cNvSpPr/>
          <p:nvPr/>
        </p:nvSpPr>
        <p:spPr>
          <a:xfrm>
            <a:off x="1857356" y="3643314"/>
            <a:ext cx="28575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Стрелка вниз 5"/>
          <p:cNvSpPr/>
          <p:nvPr/>
        </p:nvSpPr>
        <p:spPr>
          <a:xfrm>
            <a:off x="6357950" y="3714752"/>
            <a:ext cx="28575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Содержимое 2"/>
          <p:cNvSpPr txBox="1">
            <a:spLocks/>
          </p:cNvSpPr>
          <p:nvPr/>
        </p:nvSpPr>
        <p:spPr>
          <a:xfrm>
            <a:off x="-142908" y="4286256"/>
            <a:ext cx="4071966" cy="928694"/>
          </a:xfrm>
          <a:prstGeom prst="rect">
            <a:avLst/>
          </a:prstGeom>
        </p:spPr>
        <p:txBody>
          <a:bodyPr vert="horz" lIns="91440" tIns="45720" rIns="91440" bIns="45720" rtlCol="0">
            <a:normAutofit fontScale="40000" lnSpcReduction="20000"/>
          </a:bodyPr>
          <a:lstStyle/>
          <a:p>
            <a:pPr marL="342900" lvl="0" indent="-342900" algn="just">
              <a:spcBef>
                <a:spcPct val="20000"/>
              </a:spcBef>
            </a:pPr>
            <a:r>
              <a:rPr kumimoji="0" lang="kk-KZ" sz="4300" b="0" i="1" u="none" strike="noStrike" kern="1200" cap="none" spc="0" normalizeH="0" baseline="0" noProof="0" dirty="0" smtClean="0">
                <a:ln>
                  <a:noFill/>
                </a:ln>
                <a:solidFill>
                  <a:srgbClr val="FF0000"/>
                </a:solidFill>
                <a:effectLst/>
                <a:uLnTx/>
                <a:uFillTx/>
                <a:latin typeface="+mn-lt"/>
                <a:ea typeface="+mn-ea"/>
                <a:cs typeface="+mn-cs"/>
              </a:rPr>
              <a:t>         Френкель экситондары</a:t>
            </a:r>
            <a:r>
              <a:rPr lang="kk-KZ" sz="4300" dirty="0" smtClean="0">
                <a:solidFill>
                  <a:srgbClr val="FF0000"/>
                </a:solidFill>
              </a:rPr>
              <a:t>-</a:t>
            </a:r>
            <a:r>
              <a:rPr lang="kk-KZ" sz="4300" dirty="0" smtClean="0">
                <a:solidFill>
                  <a:srgbClr val="FF0000"/>
                </a:solidFill>
              </a:rPr>
              <a:t> </a:t>
            </a:r>
            <a:r>
              <a:rPr kumimoji="0" lang="kk-KZ" sz="4300" b="0" i="0" u="none" strike="noStrike" kern="1200" cap="none" spc="0" normalizeH="0" baseline="0" noProof="0" dirty="0" smtClean="0">
                <a:ln>
                  <a:noFill/>
                </a:ln>
                <a:solidFill>
                  <a:schemeClr val="tx1"/>
                </a:solidFill>
                <a:effectLst/>
                <a:uLnTx/>
                <a:uFillTx/>
                <a:latin typeface="+mn-lt"/>
                <a:ea typeface="+mn-ea"/>
                <a:cs typeface="+mn-cs"/>
              </a:rPr>
              <a:t>байланысу радиусы кіші </a:t>
            </a:r>
            <a:r>
              <a:rPr kumimoji="0" lang="kk-KZ" sz="4300" b="0" i="0" u="none" strike="noStrike" kern="1200" cap="none" spc="0" normalizeH="0" noProof="0" dirty="0" smtClean="0">
                <a:ln>
                  <a:noFill/>
                </a:ln>
                <a:solidFill>
                  <a:schemeClr val="tx1"/>
                </a:solidFill>
                <a:effectLst/>
                <a:uLnTx/>
                <a:uFillTx/>
                <a:latin typeface="+mn-lt"/>
                <a:ea typeface="+mn-ea"/>
                <a:cs typeface="+mn-cs"/>
              </a:rPr>
              <a:t> </a:t>
            </a:r>
            <a:r>
              <a:rPr kumimoji="0" lang="kk-KZ" sz="4300" b="0" i="0" u="none" strike="noStrike" kern="1200" cap="none" spc="0" normalizeH="0" baseline="0" noProof="0" dirty="0" smtClean="0">
                <a:ln>
                  <a:noFill/>
                </a:ln>
                <a:solidFill>
                  <a:schemeClr val="tx1"/>
                </a:solidFill>
                <a:effectLst/>
                <a:uLnTx/>
                <a:uFillTx/>
                <a:latin typeface="+mn-lt"/>
                <a:ea typeface="+mn-ea"/>
                <a:cs typeface="+mn-cs"/>
              </a:rPr>
              <a:t>(атомаралық қашықтықтан аспайды)</a:t>
            </a:r>
            <a:r>
              <a:rPr kumimoji="0" lang="kk-KZ" sz="4300" b="0" i="0" u="none" strike="noStrike" kern="1200" cap="none" spc="0" normalizeH="0" noProof="0" dirty="0" smtClean="0">
                <a:ln>
                  <a:noFill/>
                </a:ln>
                <a:solidFill>
                  <a:schemeClr val="tx1"/>
                </a:solidFill>
                <a:effectLst/>
                <a:uLnTx/>
                <a:uFillTx/>
                <a:latin typeface="+mn-lt"/>
                <a:ea typeface="+mn-ea"/>
                <a:cs typeface="+mn-cs"/>
              </a:rPr>
              <a:t> </a:t>
            </a:r>
            <a:r>
              <a:rPr kumimoji="0" lang="kk-KZ" sz="4300" b="0" i="0" u="none" strike="noStrike" kern="1200" cap="none" spc="0" normalizeH="0" baseline="0" noProof="0" dirty="0" smtClean="0">
                <a:ln>
                  <a:noFill/>
                </a:ln>
                <a:solidFill>
                  <a:schemeClr val="tx1"/>
                </a:solidFill>
                <a:effectLst/>
                <a:uLnTx/>
                <a:uFillTx/>
                <a:latin typeface="+mn-lt"/>
                <a:ea typeface="+mn-ea"/>
                <a:cs typeface="+mn-cs"/>
              </a:rPr>
              <a:t>байланысқан экситондар</a:t>
            </a:r>
            <a:endParaRPr kumimoji="0" lang="ru-RU" sz="43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Содержимое 2"/>
          <p:cNvSpPr txBox="1">
            <a:spLocks/>
          </p:cNvSpPr>
          <p:nvPr/>
        </p:nvSpPr>
        <p:spPr>
          <a:xfrm>
            <a:off x="4357686" y="4286256"/>
            <a:ext cx="4429156" cy="857256"/>
          </a:xfrm>
          <a:prstGeom prst="rect">
            <a:avLst/>
          </a:prstGeom>
        </p:spPr>
        <p:txBody>
          <a:bodyPr vert="horz" lIns="91440" tIns="45720" rIns="91440" bIns="45720" rtlCol="0">
            <a:normAutofit fontScale="85000" lnSpcReduction="10000"/>
          </a:bodyPr>
          <a:lstStyle/>
          <a:p>
            <a:pPr marL="342900" lvl="0" indent="-342900" algn="just">
              <a:spcBef>
                <a:spcPct val="20000"/>
              </a:spcBef>
            </a:pPr>
            <a:r>
              <a:rPr lang="kk-KZ" sz="2000" i="1" dirty="0" smtClean="0"/>
              <a:t>      </a:t>
            </a:r>
            <a:r>
              <a:rPr lang="kk-KZ" sz="2000" i="1" dirty="0" smtClean="0">
                <a:solidFill>
                  <a:srgbClr val="FF0000"/>
                </a:solidFill>
              </a:rPr>
              <a:t>Ванье-Мотта </a:t>
            </a:r>
            <a:r>
              <a:rPr lang="kk-KZ" sz="2000" i="1" dirty="0" smtClean="0">
                <a:solidFill>
                  <a:srgbClr val="FF0000"/>
                </a:solidFill>
              </a:rPr>
              <a:t>экситондары</a:t>
            </a:r>
            <a:r>
              <a:rPr lang="kk-KZ" sz="2000" dirty="0" smtClean="0">
                <a:solidFill>
                  <a:srgbClr val="FF0000"/>
                </a:solidFill>
              </a:rPr>
              <a:t> </a:t>
            </a:r>
            <a:r>
              <a:rPr lang="kk-KZ" sz="2000" dirty="0" smtClean="0"/>
              <a:t>-</a:t>
            </a:r>
            <a:r>
              <a:rPr lang="kk-KZ" sz="2000" dirty="0" smtClean="0"/>
              <a:t> </a:t>
            </a:r>
            <a:r>
              <a:rPr kumimoji="0" lang="kk-KZ" sz="2000" b="0" i="0" u="none" strike="noStrike" kern="1200" cap="none" spc="0" normalizeH="0" baseline="0" noProof="0" dirty="0" smtClean="0">
                <a:ln>
                  <a:noFill/>
                </a:ln>
                <a:solidFill>
                  <a:schemeClr val="tx1"/>
                </a:solidFill>
                <a:effectLst/>
                <a:uLnTx/>
                <a:uFillTx/>
                <a:latin typeface="+mn-lt"/>
                <a:ea typeface="+mn-ea"/>
                <a:cs typeface="+mn-cs"/>
              </a:rPr>
              <a:t>байланысу радиусы үлкен</a:t>
            </a:r>
            <a:r>
              <a:rPr kumimoji="0" lang="kk-KZ" sz="2000" b="0" i="0" u="none" strike="noStrike" kern="1200" cap="none" spc="0" normalizeH="0" noProof="0" dirty="0" smtClean="0">
                <a:ln>
                  <a:noFill/>
                </a:ln>
                <a:solidFill>
                  <a:schemeClr val="tx1"/>
                </a:solidFill>
                <a:effectLst/>
                <a:uLnTx/>
                <a:uFillTx/>
                <a:latin typeface="+mn-lt"/>
                <a:ea typeface="+mn-ea"/>
                <a:cs typeface="+mn-cs"/>
              </a:rPr>
              <a:t> </a:t>
            </a:r>
            <a:r>
              <a:rPr kumimoji="0" lang="kk-KZ" sz="2000" b="0" i="0" u="none" strike="noStrike" kern="1200" cap="none" spc="0" normalizeH="0" baseline="0" noProof="0" dirty="0" smtClean="0">
                <a:ln>
                  <a:noFill/>
                </a:ln>
                <a:solidFill>
                  <a:schemeClr val="tx1"/>
                </a:solidFill>
                <a:effectLst/>
                <a:uLnTx/>
                <a:uFillTx/>
                <a:latin typeface="+mn-lt"/>
                <a:ea typeface="+mn-ea"/>
                <a:cs typeface="+mn-cs"/>
              </a:rPr>
              <a:t>(бірнеше атомаралық қашықтық) еркін экситондар.</a:t>
            </a:r>
            <a:endParaRPr kumimoji="0" lang="ru-RU" sz="2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ru-RU"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1031"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1030" name="Picture 6"/>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714480" y="5257813"/>
            <a:ext cx="714380" cy="314327"/>
          </a:xfrm>
          <a:prstGeom prst="rect">
            <a:avLst/>
          </a:prstGeom>
          <a:noFill/>
        </p:spPr>
      </p:pic>
      <p:sp>
        <p:nvSpPr>
          <p:cNvPr id="1032" name="Rectangle 8"/>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12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kk-KZ" sz="1800" b="0" i="0" u="none" strike="noStrike" cap="none" normalizeH="0" baseline="0" smtClean="0">
              <a:ln>
                <a:noFill/>
              </a:ln>
              <a:solidFill>
                <a:schemeClr val="tx1"/>
              </a:solidFill>
              <a:effectLst/>
              <a:latin typeface="Arial" pitchFamily="34" charset="0"/>
              <a:cs typeface="Arial" pitchFamily="34" charset="0"/>
            </a:endParaRPr>
          </a:p>
        </p:txBody>
      </p:sp>
      <p:sp>
        <p:nvSpPr>
          <p:cNvPr id="1034"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1033" name="Picture 9"/>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6429388" y="5214950"/>
            <a:ext cx="642942" cy="282894"/>
          </a:xfrm>
          <a:prstGeom prst="rect">
            <a:avLst/>
          </a:prstGeom>
          <a:noFill/>
        </p:spPr>
      </p:pic>
      <p:sp>
        <p:nvSpPr>
          <p:cNvPr id="1035" name="Rectangle 11"/>
          <p:cNvSpPr>
            <a:spLocks noChangeArrowheads="1"/>
          </p:cNvSpPr>
          <p:nvPr/>
        </p:nvSpPr>
        <p:spPr bwMode="auto">
          <a:xfrm>
            <a:off x="0" y="666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12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a:t>
            </a:r>
            <a:endParaRPr kumimoji="0" lang="kk-KZ"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42852"/>
            <a:ext cx="3857652" cy="2357454"/>
          </a:xfrm>
        </p:spPr>
        <p:txBody>
          <a:bodyPr>
            <a:noAutofit/>
          </a:bodyPr>
          <a:lstStyle/>
          <a:p>
            <a:pPr algn="just"/>
            <a:r>
              <a:rPr lang="kk-KZ" sz="1800" dirty="0" smtClean="0"/>
              <a:t>Еркін экситондарын сутегі тектес электрон мен кемтіктің байланысы ретінде қарастыруға болады, сондық олардың байланыс энергиясы бордың сутегі атомы үшін арналған формулаларымен көрсетіледі.</a:t>
            </a:r>
            <a:endParaRPr lang="ru-RU" sz="1800" dirty="0"/>
          </a:p>
        </p:txBody>
      </p:sp>
      <p:pic>
        <p:nvPicPr>
          <p:cNvPr id="4" name="Рисунок 3" descr="C:\Users\ayymkul\Pictures\image038.gif"/>
          <p:cNvPicPr/>
          <p:nvPr/>
        </p:nvPicPr>
        <p:blipFill>
          <a:blip r:embed="rId2"/>
          <a:srcRect/>
          <a:stretch>
            <a:fillRect/>
          </a:stretch>
        </p:blipFill>
        <p:spPr bwMode="auto">
          <a:xfrm>
            <a:off x="928662" y="2428868"/>
            <a:ext cx="2500330" cy="928694"/>
          </a:xfrm>
          <a:prstGeom prst="rect">
            <a:avLst/>
          </a:prstGeom>
          <a:noFill/>
          <a:ln w="9525">
            <a:noFill/>
            <a:miter lim="800000"/>
            <a:headEnd/>
            <a:tailEnd/>
          </a:ln>
        </p:spPr>
      </p:pic>
      <p:pic>
        <p:nvPicPr>
          <p:cNvPr id="5" name="Рисунок 4" descr="C:\Users\ayymkul\Pictures\image040.gif"/>
          <p:cNvPicPr/>
          <p:nvPr/>
        </p:nvPicPr>
        <p:blipFill>
          <a:blip r:embed="rId3"/>
          <a:srcRect/>
          <a:stretch>
            <a:fillRect/>
          </a:stretch>
        </p:blipFill>
        <p:spPr bwMode="auto">
          <a:xfrm>
            <a:off x="1214414" y="3429000"/>
            <a:ext cx="1857388" cy="928694"/>
          </a:xfrm>
          <a:prstGeom prst="rect">
            <a:avLst/>
          </a:prstGeom>
          <a:noFill/>
          <a:ln w="9525">
            <a:noFill/>
            <a:miter lim="800000"/>
            <a:headEnd/>
            <a:tailEnd/>
          </a:ln>
        </p:spPr>
      </p:pic>
      <p:pic>
        <p:nvPicPr>
          <p:cNvPr id="6" name="Рисунок 5" descr="C:\Users\ayymkul\Pictures\image048.gif"/>
          <p:cNvPicPr/>
          <p:nvPr/>
        </p:nvPicPr>
        <p:blipFill>
          <a:blip r:embed="rId4"/>
          <a:srcRect/>
          <a:stretch>
            <a:fillRect/>
          </a:stretch>
        </p:blipFill>
        <p:spPr bwMode="auto">
          <a:xfrm>
            <a:off x="357158" y="4429132"/>
            <a:ext cx="4143404" cy="857256"/>
          </a:xfrm>
          <a:prstGeom prst="rect">
            <a:avLst/>
          </a:prstGeom>
          <a:noFill/>
          <a:ln w="9525">
            <a:noFill/>
            <a:miter lim="800000"/>
            <a:headEnd/>
            <a:tailEnd/>
          </a:ln>
        </p:spPr>
      </p:pic>
      <p:pic>
        <p:nvPicPr>
          <p:cNvPr id="7" name="Рисунок 6" descr="C:\Users\ayymkul\Pictures\image050.gif"/>
          <p:cNvPicPr/>
          <p:nvPr/>
        </p:nvPicPr>
        <p:blipFill>
          <a:blip r:embed="rId5"/>
          <a:srcRect/>
          <a:stretch>
            <a:fillRect/>
          </a:stretch>
        </p:blipFill>
        <p:spPr bwMode="auto">
          <a:xfrm>
            <a:off x="4214810" y="138695"/>
            <a:ext cx="4486275" cy="2861677"/>
          </a:xfrm>
          <a:prstGeom prst="rect">
            <a:avLst/>
          </a:prstGeom>
          <a:noFill/>
          <a:ln w="9525">
            <a:noFill/>
            <a:miter lim="800000"/>
            <a:headEnd/>
            <a:tailEnd/>
          </a:ln>
        </p:spPr>
      </p:pic>
      <p:sp>
        <p:nvSpPr>
          <p:cNvPr id="8" name="Содержимое 2"/>
          <p:cNvSpPr txBox="1">
            <a:spLocks/>
          </p:cNvSpPr>
          <p:nvPr/>
        </p:nvSpPr>
        <p:spPr>
          <a:xfrm>
            <a:off x="4857752" y="3071810"/>
            <a:ext cx="3714744" cy="1143008"/>
          </a:xfrm>
          <a:prstGeom prst="rect">
            <a:avLst/>
          </a:prstGeom>
        </p:spPr>
        <p:txBody>
          <a:bodyPr vert="horz" lIns="91440" tIns="45720" rIns="91440" bIns="45720" rtlCol="0">
            <a:normAutofit fontScale="70000" lnSpcReduction="20000"/>
          </a:bodyPr>
          <a:lstStyle/>
          <a:p>
            <a:pPr marL="342900" indent="-342900" algn="just">
              <a:spcBef>
                <a:spcPct val="20000"/>
              </a:spcBef>
              <a:buFont typeface="Arial" pitchFamily="34" charset="0"/>
              <a:buChar char="•"/>
            </a:pPr>
            <a:r>
              <a:rPr lang="kk-KZ" sz="2400" dirty="0" smtClean="0"/>
              <a:t>Төмендегі суреттен көріп отырғандай экситондардың куйден оптикалық ауысу үшін энергияның және квазимпульстің сақталу заңы орындалу керек: </a:t>
            </a:r>
            <a:endParaRPr lang="ru-RU" sz="2400" dirty="0" smtClean="0"/>
          </a:p>
          <a:p>
            <a:pPr marL="342900" marR="0" lvl="0" indent="-342900" algn="just" defTabSz="914400" rtl="0" eaLnBrk="1" fontAlgn="auto" latinLnBrk="0" hangingPunct="1">
              <a:lnSpc>
                <a:spcPct val="100000"/>
              </a:lnSpc>
              <a:spcBef>
                <a:spcPct val="20000"/>
              </a:spcBef>
              <a:spcAft>
                <a:spcPts val="0"/>
              </a:spcAft>
              <a:buClrTx/>
              <a:buSzTx/>
              <a:tabLst/>
              <a:defRPr/>
            </a:pP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9" name="Рисунок 8" descr="C:\Users\ayymkul\Pictures\image054.gif"/>
          <p:cNvPicPr/>
          <p:nvPr/>
        </p:nvPicPr>
        <p:blipFill>
          <a:blip r:embed="rId6"/>
          <a:srcRect/>
          <a:stretch>
            <a:fillRect/>
          </a:stretch>
        </p:blipFill>
        <p:spPr bwMode="auto">
          <a:xfrm>
            <a:off x="6072198" y="4286256"/>
            <a:ext cx="2214578" cy="1000132"/>
          </a:xfrm>
          <a:prstGeom prst="rect">
            <a:avLst/>
          </a:prstGeom>
          <a:noFill/>
          <a:ln w="9525">
            <a:noFill/>
            <a:miter lim="800000"/>
            <a:headEnd/>
            <a:tailEnd/>
          </a:ln>
        </p:spPr>
      </p:pic>
      <p:pic>
        <p:nvPicPr>
          <p:cNvPr id="10" name="Рисунок 9" descr="C:\Users\ayymkul\Pictures\image056.gif"/>
          <p:cNvPicPr/>
          <p:nvPr/>
        </p:nvPicPr>
        <p:blipFill>
          <a:blip r:embed="rId7"/>
          <a:srcRect/>
          <a:stretch>
            <a:fillRect/>
          </a:stretch>
        </p:blipFill>
        <p:spPr bwMode="auto">
          <a:xfrm>
            <a:off x="6743720" y="5500702"/>
            <a:ext cx="1185866" cy="571504"/>
          </a:xfrm>
          <a:prstGeom prst="rect">
            <a:avLst/>
          </a:prstGeom>
          <a:noFill/>
          <a:ln w="9525">
            <a:noFill/>
            <a:miter lim="800000"/>
            <a:headEnd/>
            <a:tailEnd/>
          </a:ln>
        </p:spPr>
      </p:pic>
      <p:sp>
        <p:nvSpPr>
          <p:cNvPr id="11" name="Прямоугольник 10"/>
          <p:cNvSpPr/>
          <p:nvPr/>
        </p:nvSpPr>
        <p:spPr>
          <a:xfrm>
            <a:off x="214282" y="5429264"/>
            <a:ext cx="4572000" cy="923330"/>
          </a:xfrm>
          <a:prstGeom prst="rect">
            <a:avLst/>
          </a:prstGeom>
        </p:spPr>
        <p:txBody>
          <a:bodyPr>
            <a:spAutoFit/>
          </a:bodyPr>
          <a:lstStyle/>
          <a:p>
            <a:r>
              <a:rPr lang="kk-KZ" dirty="0" smtClean="0"/>
              <a:t>Экситондарды түзуге арналған минималды энергия </a:t>
            </a:r>
            <a:r>
              <a:rPr lang="kk-KZ" dirty="0" smtClean="0">
                <a:solidFill>
                  <a:srgbClr val="FF0000"/>
                </a:solidFill>
              </a:rPr>
              <a:t>экситонды тыйым салу зонасы </a:t>
            </a:r>
            <a:r>
              <a:rPr lang="kk-KZ" dirty="0" smtClean="0"/>
              <a:t>деп аталады. </a:t>
            </a:r>
            <a:endParaRPr lang="ru-RU" dirty="0"/>
          </a:p>
        </p:txBody>
      </p:sp>
      <p:pic>
        <p:nvPicPr>
          <p:cNvPr id="12" name="Рисунок 11" descr="C:\Users\ayymkul\Pictures\image052.gif"/>
          <p:cNvPicPr/>
          <p:nvPr/>
        </p:nvPicPr>
        <p:blipFill>
          <a:blip r:embed="rId8"/>
          <a:srcRect/>
          <a:stretch>
            <a:fillRect/>
          </a:stretch>
        </p:blipFill>
        <p:spPr bwMode="auto">
          <a:xfrm>
            <a:off x="2143108" y="6215082"/>
            <a:ext cx="1571636" cy="500066"/>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791</TotalTime>
  <Words>1487</Words>
  <Application>Microsoft Office PowerPoint</Application>
  <PresentationFormat>Экран (4:3)</PresentationFormat>
  <Paragraphs>103</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Тема Office</vt:lpstr>
      <vt:lpstr>Әл-Фараби атындағы Қазақ Ұлттық университеті Факультет:  физика-техникалық Қатты дене және бейсызық физика кафедрасы  </vt:lpstr>
      <vt:lpstr>РАДИАЦИЯЛЫҚ АҚАУЛАР  </vt:lpstr>
      <vt:lpstr>РАДИАЦИЯЛЫҚ АҚАУЛАР</vt:lpstr>
      <vt:lpstr>РАДИАЦИЯЛЫҚ АҚАУЛАР</vt:lpstr>
      <vt:lpstr>Слайд 5</vt:lpstr>
      <vt:lpstr>РАДИАЦИЯЛЫҚ АҚАУЛАР</vt:lpstr>
      <vt:lpstr>РАДИАЦИЯЛЫҚ АҚАУЛАР</vt:lpstr>
      <vt:lpstr>Экситондар</vt:lpstr>
      <vt:lpstr>Слайд 9</vt:lpstr>
      <vt:lpstr>F – центр</vt:lpstr>
      <vt:lpstr>Слайд 11</vt:lpstr>
      <vt:lpstr>Рентген сәулеленуі</vt:lpstr>
      <vt:lpstr>Гамма сәулеленуі</vt:lpstr>
      <vt:lpstr>Фотоэффект </vt:lpstr>
      <vt:lpstr>Комптон эффект</vt:lpstr>
      <vt:lpstr>Электрон –позитрон жұптарының пайда болуы</vt:lpstr>
      <vt:lpstr>Ауыр зарядталған бөлшектердің зат арқылы өткендегі дозалық таралуы</vt:lpstr>
      <vt:lpstr>Нейтрондардың затпен әсерлесуі</vt:lpstr>
      <vt:lpstr>Нейтрондардың затпен әсерлесуі</vt:lpstr>
      <vt:lpstr>Радиациялық қармау  Потенциалдық шашырау Серпімді шашырау Серпімсіз шашырау </vt:lpstr>
      <vt:lpstr>Слайд 21</vt:lpstr>
      <vt:lpstr>Энергиясы 0,4, 1, 1,7МэВ жұтылған электрондар таралуының зат қалыңдығына тәуелділігі</vt:lpstr>
      <vt:lpstr>Слайд 23</vt:lpstr>
      <vt:lpstr>Слайд 24</vt:lpstr>
      <vt:lpstr>Ультракулгін сәулеленуі</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Әл-Фараби атындағы Қазақ Ұлттық университеті Факультет:  физика-техникалық Қатты дене және бейсызық физика кафедрасы</dc:title>
  <dc:creator>admin</dc:creator>
  <cp:lastModifiedBy>ayymkul</cp:lastModifiedBy>
  <cp:revision>81</cp:revision>
  <dcterms:created xsi:type="dcterms:W3CDTF">2013-09-09T03:31:09Z</dcterms:created>
  <dcterms:modified xsi:type="dcterms:W3CDTF">2013-09-23T06:39:57Z</dcterms:modified>
</cp:coreProperties>
</file>